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Mono Medium"/>
      <p:regular r:id="rId52"/>
      <p:bold r:id="rId53"/>
      <p:italic r:id="rId54"/>
      <p:boldItalic r:id="rId55"/>
    </p:embeddedFont>
    <p:embeddedFont>
      <p:font typeface="Archivo Medium"/>
      <p:regular r:id="rId56"/>
      <p:bold r:id="rId57"/>
      <p:italic r:id="rId58"/>
      <p:boldItalic r:id="rId59"/>
    </p:embeddedFont>
    <p:embeddedFont>
      <p:font typeface="Roboto Mono"/>
      <p:regular r:id="rId60"/>
      <p:bold r:id="rId61"/>
      <p:italic r:id="rId62"/>
      <p:boldItalic r:id="rId63"/>
    </p:embeddedFont>
    <p:embeddedFont>
      <p:font typeface="Archiv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0" name="Ila B."/>
  <p:cmAuthor clrIdx="1" id="1" initials="" lastIdx="4" name="Akshat Jaimi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italic.fntdata"/><Relationship Id="rId61" Type="http://schemas.openxmlformats.org/officeDocument/2006/relationships/font" Target="fonts/RobotoMono-bold.fntdata"/><Relationship Id="rId20" Type="http://schemas.openxmlformats.org/officeDocument/2006/relationships/slide" Target="slides/slide15.xml"/><Relationship Id="rId64" Type="http://schemas.openxmlformats.org/officeDocument/2006/relationships/font" Target="fonts/Archivo-regular.fntdata"/><Relationship Id="rId63" Type="http://schemas.openxmlformats.org/officeDocument/2006/relationships/font" Target="fonts/RobotoMono-boldItalic.fntdata"/><Relationship Id="rId22" Type="http://schemas.openxmlformats.org/officeDocument/2006/relationships/slide" Target="slides/slide17.xml"/><Relationship Id="rId66" Type="http://schemas.openxmlformats.org/officeDocument/2006/relationships/font" Target="fonts/Archivo-italic.fntdata"/><Relationship Id="rId21" Type="http://schemas.openxmlformats.org/officeDocument/2006/relationships/slide" Target="slides/slide16.xml"/><Relationship Id="rId65" Type="http://schemas.openxmlformats.org/officeDocument/2006/relationships/font" Target="fonts/Archivo-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Archivo-boldItalic.fntdata"/><Relationship Id="rId60" Type="http://schemas.openxmlformats.org/officeDocument/2006/relationships/font" Target="fonts/RobotoMon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MonoMedium-bold.fntdata"/><Relationship Id="rId52" Type="http://schemas.openxmlformats.org/officeDocument/2006/relationships/font" Target="fonts/RobotoMonoMedium-regular.fntdata"/><Relationship Id="rId11" Type="http://schemas.openxmlformats.org/officeDocument/2006/relationships/slide" Target="slides/slide6.xml"/><Relationship Id="rId55" Type="http://schemas.openxmlformats.org/officeDocument/2006/relationships/font" Target="fonts/RobotoMonoMedium-boldItalic.fntdata"/><Relationship Id="rId10" Type="http://schemas.openxmlformats.org/officeDocument/2006/relationships/slide" Target="slides/slide5.xml"/><Relationship Id="rId54" Type="http://schemas.openxmlformats.org/officeDocument/2006/relationships/font" Target="fonts/RobotoMonoMedium-italic.fntdata"/><Relationship Id="rId13" Type="http://schemas.openxmlformats.org/officeDocument/2006/relationships/slide" Target="slides/slide8.xml"/><Relationship Id="rId57" Type="http://schemas.openxmlformats.org/officeDocument/2006/relationships/font" Target="fonts/ArchivoMedium-bold.fntdata"/><Relationship Id="rId12" Type="http://schemas.openxmlformats.org/officeDocument/2006/relationships/slide" Target="slides/slide7.xml"/><Relationship Id="rId56" Type="http://schemas.openxmlformats.org/officeDocument/2006/relationships/font" Target="fonts/ArchivoMedium-regular.fntdata"/><Relationship Id="rId15" Type="http://schemas.openxmlformats.org/officeDocument/2006/relationships/slide" Target="slides/slide10.xml"/><Relationship Id="rId59" Type="http://schemas.openxmlformats.org/officeDocument/2006/relationships/font" Target="fonts/ArchivoMedium-boldItalic.fntdata"/><Relationship Id="rId14" Type="http://schemas.openxmlformats.org/officeDocument/2006/relationships/slide" Target="slides/slide9.xml"/><Relationship Id="rId58" Type="http://schemas.openxmlformats.org/officeDocument/2006/relationships/font" Target="fonts/Archivo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27T16:07:56.970">
    <p:pos x="2600" y="1656"/>
    <p:text>make this thing larger?</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3-11-27T16:42:12.713">
    <p:pos x="520" y="1028"/>
    <p:text>text bigger!! I am going to stop typing this now but assume it applies to all slides</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3-11-27T16:43:50.518">
    <p:pos x="3495" y="2091"/>
    <p:text>add another node "blame" as in blame the developer who didn't fix a broken link :)</p:text>
  </p:cm>
  <p:cm authorId="0" idx="16" dt="2023-11-27T16:43:11.979">
    <p:pos x="6000" y="0"/>
    <p:text>I would unskip this</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3-11-27T16:45:19.246">
    <p:pos x="6000" y="0"/>
    <p:text>add a slide before this as summary of all you said before: wrap up the talk like "hey we have seen this and the key points are these"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3-12-01T16:18:51.799">
    <p:pos x="2537" y="1656"/>
    <p:text>linkedin! you need linkedin!! people want to hire you!!!</p:text>
  </p:cm>
  <p:cm authorId="0" idx="19" dt="2023-11-27T16:47:27.450">
    <p:pos x="2537" y="1656"/>
    <p:text>am I missing a link to the source code here? maybe I didnt notice? if it's missing, add it</p:text>
  </p:cm>
  <p:cm authorId="1" idx="4" dt="2023-11-30T17:55:57.121">
    <p:pos x="2537" y="1656"/>
    <p:text>Yep adding</p:text>
  </p:cm>
  <p:cm authorId="0" idx="20" dt="2023-12-01T16:18:51.799">
    <p:pos x="2537" y="1656"/>
    <p:text>still can't see the link to the repo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11-27T16:09:51.641">
    <p:pos x="298" y="980"/>
    <p:text>protip: insert &gt; special characters</p:text>
  </p:cm>
  <p:cm authorId="0" idx="3" dt="2023-11-27T16:10:26.939">
    <p:pos x="298" y="1080"/>
    <p:text>add link in a footnote? and make sure to mention (also in the speaker notes is fine) the difference between these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11-27T16:16:57.906">
    <p:pos x="3119" y="2459"/>
    <p:text>I would restructure these cells with something like
Difficult to debug
- because the codebase is huge (or whatever you wanna say)</p:text>
  </p:cm>
  <p:cm authorId="0" idx="5" dt="2023-11-27T16:16:16.408">
    <p:pos x="1850" y="1178"/>
    <p:text>why?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3-12-01T16:09:17.531">
    <p:pos x="453" y="267"/>
    <p:text>this slide is a bit too full, can you merge/remove 1-2 bullet points?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11-27T16:33:40.053">
    <p:pos x="453" y="755"/>
    <p:text>this is a bit blurry, is there any way to make it higher resolution? AI? or make this an image with google slides?</p:text>
  </p:cm>
  <p:cm authorId="0" idx="8" dt="2023-11-27T16:34:06.695">
    <p:pos x="3915" y="2443"/>
    <p:text>why do we need this? (also make this text bigger)</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3-12-01T17:14:21.959">
    <p:pos x="6000" y="0"/>
    <p:text>yeah I think you could add some pseudocode as an example of how to test something. also maybe a "cool stuff we tested you probably didn't even know existed" slide (without pics, just a list, maybe 1 pic)</p:text>
  </p:cm>
  <p:cm authorId="1" idx="1" dt="2023-11-30T17:42:15.971">
    <p:pos x="6000" y="0"/>
    <p:text>Ok! I think I can add about the markup url validator and also tell about the patches that we submitted(which were not merged tho T-T</p:text>
  </p:cm>
  <p:cm authorId="0" idx="10" dt="2023-12-01T16:14:39.578">
    <p:pos x="6000" y="0"/>
    <p:text>yeah I am not entirely sure myself how to present this. perhaps try it out loud and see if it works? we can discuss on sunday</p:text>
  </p:cm>
  <p:cm authorId="1" idx="2" dt="2023-12-01T17:14:21.959">
    <p:pos x="6000" y="0"/>
    <p:text>ok that works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3-11-30T17:42:40.875">
    <p:pos x="3321" y="1119"/>
    <p:text>this should not be a blackbox, you should elaborate when speaking</p:text>
  </p:cm>
  <p:cm authorId="1" idx="3" dt="2023-11-30T17:42:40.875">
    <p:pos x="3321" y="1119"/>
    <p:text>Ok! I'll add another slide for this script maybe add some code for this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3-11-27T16:41:08.309">
    <p:pos x="520" y="1028"/>
    <p:text>lmao throwing some shade here. make sure to make this slide fun otherwise people might be offended (but please keep this, it's good to speak up)</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3-11-27T16:41:34.379">
    <p:pos x="520" y="1028"/>
    <p:text>would skip this, not sure it is relevant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estrex271/pgweb-testing-harnes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estrex271/pgweb-testing-harness/blob/main/src/functional_tests/tests_add_org_form.p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estrex271/pgweb-testing-harness/blob/main/src/functional_tests/tests_add_org_form.p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estrex271/pgweb-testing-harness/blob/main/src/functional_tests/tests_add_org_form.py"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estrex271/pgweb-testing-harness/blob/main/src/functional_tests/tests_add_org_form.py"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postgres/pgweb/tree/master/tools/docs/docload.py"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postgres/pgweb/tree/master/tools/doc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postgres/pgweb/tree/master/tools/doc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estrex271/pgweb-testing-harness/blob/main/src/utils/download_docs.py"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estrex271/pgweb-testing-harness/blob/main/src/utils/download_docs.py"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estrex271/pgweb-testing-harness/blob/main/src/functional_tests/tests_documentation_rendering.py"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71e9abc5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71e9abc5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why does pgweb requires a testing harness specifically designed for it in the first place. The first place of contact, the website is the first point of contact for all our users and like a social frontend for Postgres and this needs to be bug free 99% of the time. The codebase is *HUGE* which makes it tough to find the exact problem. There are no tests as such in the current CI pipeline that can validate the actual website build. (ila - also because it is cool! Good way to introduce new contributors to postgres. </a:t>
            </a:r>
            <a:r>
              <a:rPr lang="en"/>
              <a:t>Especially</a:t>
            </a:r>
            <a:r>
              <a:rPr lang="en"/>
              <a:t> those who are intimidated by the database internals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b35f6a7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9b35f6a7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codebase is an </a:t>
            </a:r>
            <a:r>
              <a:rPr lang="en"/>
              <a:t>integral</a:t>
            </a:r>
            <a:r>
              <a:rPr lang="en"/>
              <a:t> part of Postgres in terms of being the first point of contact for anyone. Codebase is huge and </a:t>
            </a:r>
            <a:r>
              <a:rPr lang="en"/>
              <a:t>difficult</a:t>
            </a:r>
            <a:r>
              <a:rPr lang="en"/>
              <a:t> to debug,. Dire need for tdd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e2d87ffd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e2d87ffd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Behold the Testing Harness! Which I </a:t>
            </a:r>
            <a:r>
              <a:rPr lang="en">
                <a:solidFill>
                  <a:schemeClr val="dk1"/>
                </a:solidFill>
              </a:rPr>
              <a:t>personaly love to call “the saviour for pgwebdevs”.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9b35f6a72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9b35f6a72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More than 60-70% features are there in the codebase now.</a:t>
            </a:r>
            <a:endParaRPr/>
          </a:p>
          <a:p>
            <a:pPr indent="0" lvl="0" marL="0" rtl="0" algn="l">
              <a:spcBef>
                <a:spcPts val="0"/>
              </a:spcBef>
              <a:spcAft>
                <a:spcPts val="0"/>
              </a:spcAft>
              <a:buNone/>
            </a:pPr>
            <a:r>
              <a:rPr lang="en"/>
              <a:t>We wanted to monitor the pgweb repository but we wanted to do all of that without adding anything to the pgweb repo, so we had to craft out an entire monitoring mechanism for this. </a:t>
            </a:r>
            <a:endParaRPr/>
          </a:p>
          <a:p>
            <a:pPr indent="0" lvl="0" marL="0" rtl="0" algn="l">
              <a:spcBef>
                <a:spcPts val="0"/>
              </a:spcBef>
              <a:spcAft>
                <a:spcPts val="0"/>
              </a:spcAft>
              <a:buNone/>
            </a:pPr>
            <a:r>
              <a:rPr lang="en"/>
              <a:t>Webforms,</a:t>
            </a:r>
            <a:endParaRPr/>
          </a:p>
          <a:p>
            <a:pPr indent="0" lvl="0" marL="0" rtl="0" algn="l">
              <a:spcBef>
                <a:spcPts val="0"/>
              </a:spcBef>
              <a:spcAft>
                <a:spcPts val="0"/>
              </a:spcAft>
              <a:buNone/>
            </a:pPr>
            <a:r>
              <a:rPr lang="en"/>
              <a:t>Auth</a:t>
            </a:r>
            <a:endParaRPr/>
          </a:p>
          <a:p>
            <a:pPr indent="0" lvl="0" marL="0" rtl="0" algn="l">
              <a:spcBef>
                <a:spcPts val="0"/>
              </a:spcBef>
              <a:spcAft>
                <a:spcPts val="0"/>
              </a:spcAft>
              <a:buNone/>
            </a:pPr>
            <a:r>
              <a:rPr lang="en"/>
              <a:t>Test docs pipeline, most well written docs out there, need to keep them up so that when you open the docs one day you wont see a blank screen.</a:t>
            </a:r>
            <a:endParaRPr/>
          </a:p>
          <a:p>
            <a:pPr indent="0" lvl="0" marL="0" rtl="0" algn="l">
              <a:spcBef>
                <a:spcPts val="0"/>
              </a:spcBef>
              <a:spcAft>
                <a:spcPts val="0"/>
              </a:spcAft>
              <a:buNone/>
            </a:pPr>
            <a:r>
              <a:rPr lang="en"/>
              <a:t>Implemented the following features in 3 months of Google summer of Code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b35f6a72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9b35f6a72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Wish to add all these in the future as well, we’ll discuss them later in detail.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62272667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62272667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Earlier Planning to Write custom scripts in python using selenium by </a:t>
            </a:r>
            <a:r>
              <a:rPr lang="en"/>
              <a:t>emulating the Live Server Environment. Although that would have given a lot of control to us but it was not required so we decided to move forward with the existing utilities.</a:t>
            </a:r>
            <a:endParaRPr/>
          </a:p>
          <a:p>
            <a:pPr indent="-298450" lvl="0" marL="457200" rtl="0" algn="l">
              <a:spcBef>
                <a:spcPts val="0"/>
              </a:spcBef>
              <a:spcAft>
                <a:spcPts val="0"/>
              </a:spcAft>
              <a:buSzPts val="1100"/>
              <a:buAutoNum type="arabicPeriod"/>
            </a:pPr>
            <a:r>
              <a:rPr lang="en"/>
              <a:t>Planning to switch to SQL alchemy.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1f8dd7a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61f8dd7a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know what needs to be done lets dive into the Harness Internals. It should run 3 set of tests for now it is only running 2 that are the functional and accessibility tests and if there is any failure we end up saving the report and sending it to the concerned individuals.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2272667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2272667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how the harness works we’ll take the directory structure as a reference. So you can see that we have our workflows set up, all the tests are in the source folder etc etc..</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22726671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22726671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look inside the workflows </a:t>
            </a:r>
            <a:r>
              <a:rPr lang="en"/>
              <a:t>folder</a:t>
            </a:r>
            <a:r>
              <a:rPr lang="en"/>
              <a:t> . First of all we have the monitor workflow. This has some other utility bash scripts along with it that enable us to check the pgweb repo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61e42676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61e42676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Since </a:t>
            </a:r>
            <a:r>
              <a:rPr lang="en">
                <a:solidFill>
                  <a:schemeClr val="dk1"/>
                </a:solidFill>
              </a:rPr>
              <a:t>all of this is done inside a github runner so we cannot essentially keep the repo cloned forever and check for new commits just by using dif or pull.</a:t>
            </a:r>
            <a:endParaRPr>
              <a:solidFill>
                <a:schemeClr val="dk1"/>
              </a:solidFill>
            </a:endParaRPr>
          </a:p>
          <a:p>
            <a:pPr indent="0" lvl="0" marL="0" rtl="0" algn="l">
              <a:spcBef>
                <a:spcPts val="0"/>
              </a:spcBef>
              <a:spcAft>
                <a:spcPts val="0"/>
              </a:spcAft>
              <a:buNone/>
            </a:pPr>
            <a:r>
              <a:rPr lang="en"/>
              <a:t>Runs </a:t>
            </a:r>
            <a:r>
              <a:rPr lang="en"/>
              <a:t>every</a:t>
            </a:r>
            <a:r>
              <a:rPr lang="en"/>
              <a:t> 6 hours pulls pgweb checks if there are any new commits call the github action that is responsible for running tests. </a:t>
            </a:r>
            <a:endParaRPr/>
          </a:p>
          <a:p>
            <a:pPr indent="0" lvl="0" marL="0" rtl="0" algn="l">
              <a:spcBef>
                <a:spcPts val="0"/>
              </a:spcBef>
              <a:spcAft>
                <a:spcPts val="0"/>
              </a:spcAft>
              <a:buNone/>
            </a:pPr>
            <a:r>
              <a:rPr lang="en"/>
              <a:t>This allows us to keep the harness and pgweb </a:t>
            </a:r>
            <a:r>
              <a:rPr lang="en"/>
              <a:t>separate.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cd695d31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cd695d31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Akshat Jaimini, an undergraduate engineering student from India. I joined the PostgreSQL community this year only and I also love to hack on random codebases and make music.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622726671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622726671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run_tests.yml file is called by the monitor.yml file which automatically triggers the tests if there are any changes in pgweb  or any commits to the harness itself.</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622726671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622726671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 mentioned about the workflows, we have two parallel loads that are running, one is for accessibility Tests and other is for functionality tests and we’ll discuss about the </a:t>
            </a:r>
            <a:r>
              <a:rPr lang="en"/>
              <a:t>functionality</a:t>
            </a:r>
            <a:r>
              <a:rPr lang="en"/>
              <a:t> tests a little more now.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22726671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22726671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Equivalent to testing client side features - Testing Whatever the user sees and interacts with on our website. Checking links,  buttons and forms regulary. Impossible for humans to do </a:t>
            </a:r>
            <a:r>
              <a:rPr lang="en"/>
              <a:t>on repeat but a good task for computers to do.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22726671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622726671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all of these tests are stored in the src/functionality_tests folder. So basically when we run our tests in the Github Actions it basically copies all the tests and uses Django to run files as test with a specified prefix, inour case ‘test_’ followed by anything else. We’ll now </a:t>
            </a:r>
            <a:r>
              <a:rPr lang="en"/>
              <a:t>discuss about two varying tests in the harness .</a:t>
            </a:r>
            <a:r>
              <a:rPr lang="en"/>
              <a:t> Repository: </a:t>
            </a:r>
            <a:r>
              <a:rPr lang="en" u="sng">
                <a:solidFill>
                  <a:schemeClr val="hlink"/>
                </a:solidFill>
                <a:hlinkClick r:id="rId2"/>
              </a:rPr>
              <a:t>https://github.com/destrex271/pgweb-testing-harness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9eb152cb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9eb152cb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take a simple functionality test that is present in the harness to give you an idea of how this process is working. So when </a:t>
            </a:r>
            <a:r>
              <a:rPr lang="en"/>
              <a:t>you</a:t>
            </a:r>
            <a:r>
              <a:rPr lang="en"/>
              <a:t> want to reg your org as a Postgres company you will be submitting to this form. As you can see I have some markers associated to each field which is basically the id given to these elements when rendered in a browser. So we use these Ids to automate the entire process of filling the form with data and analyzing the response using Selenium. So if you guys are not aware of selenium just think of it as tool that interact with UI elements in a browser.</a:t>
            </a:r>
            <a:endParaRPr/>
          </a:p>
          <a:p>
            <a:pPr indent="0" lvl="0" marL="0" rtl="0" algn="l">
              <a:spcBef>
                <a:spcPts val="0"/>
              </a:spcBef>
              <a:spcAft>
                <a:spcPts val="0"/>
              </a:spcAft>
              <a:buNone/>
            </a:pPr>
            <a:r>
              <a:rPr lang="en"/>
              <a:t>Fi</a:t>
            </a:r>
            <a:r>
              <a:rPr lang="en"/>
              <a:t>le: </a:t>
            </a:r>
            <a:r>
              <a:rPr lang="en" u="sng">
                <a:solidFill>
                  <a:schemeClr val="hlink"/>
                </a:solidFill>
                <a:hlinkClick r:id="rId2"/>
              </a:rPr>
              <a:t>https://github.com/destrex271/pgweb-testing-harness/blob/main/src/functional_tests/tests_add_org_form.py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html code snippet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a1405b42e9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a1405b42e9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a:t>
            </a:r>
            <a:r>
              <a:rPr lang="en" u="sng">
                <a:solidFill>
                  <a:schemeClr val="hlink"/>
                </a:solidFill>
                <a:hlinkClick r:id="rId2"/>
              </a:rPr>
              <a:t>https://github.com/destrex271/pgweb-testing-harness/blob/main/src/functional_tests/tests_add_org_form.py</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a1405b42e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a1405b42e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Request selenium to get webpage, find the elements on the site fill em up with content and press the submit button. File: </a:t>
            </a:r>
            <a:r>
              <a:rPr lang="en" u="sng">
                <a:solidFill>
                  <a:schemeClr val="hlink"/>
                </a:solidFill>
                <a:hlinkClick r:id="rId2"/>
              </a:rPr>
              <a:t>https://github.com/destrex271/pgweb-testing-harness/blob/main/src/functional_tests/tests_add_org_form.py</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a1405b42e9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a1405b42e9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submit the data there are two changes - one is that the data is added to the DB and the </a:t>
            </a:r>
            <a:r>
              <a:rPr lang="en"/>
              <a:t>frontend</a:t>
            </a:r>
            <a:r>
              <a:rPr lang="en"/>
              <a:t> shows your orgs that are either waited for approval or have been approved. So we designed the test such that it checks for these changes </a:t>
            </a:r>
            <a:r>
              <a:rPr lang="en"/>
              <a:t>automatically</a:t>
            </a:r>
            <a:r>
              <a:rPr lang="en"/>
              <a:t>. We have other forms as well  that are tested in a similar way</a:t>
            </a:r>
            <a:endParaRPr/>
          </a:p>
          <a:p>
            <a:pPr indent="0" lvl="0" marL="0" rtl="0" algn="l">
              <a:spcBef>
                <a:spcPts val="0"/>
              </a:spcBef>
              <a:spcAft>
                <a:spcPts val="0"/>
              </a:spcAft>
              <a:buNone/>
            </a:pPr>
            <a:r>
              <a:rPr lang="en"/>
              <a:t>We found another problem tho that in markdown fields urls were not upto date so basically a check was added to see if the urls provided were good. This patch was for pgweb to make our lives easier at the testing harness but Magnus has been really busy with conference so I hope he merges it as soon as this is over.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a17fb4dd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a17fb4dd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 Link: </a:t>
            </a:r>
            <a:r>
              <a:rPr lang="en" u="sng">
                <a:solidFill>
                  <a:schemeClr val="hlink"/>
                </a:solidFill>
                <a:hlinkClick r:id="rId2"/>
              </a:rPr>
              <a:t>https://github.com/destrex271/pgweb-testing-harness/blob/main/src/functional_tests/tests_add_org_form.py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Replace with something visual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a730cadb3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a730cadb3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a75d01e8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a75d01e8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first of all let’s </a:t>
            </a:r>
            <a:r>
              <a:rPr lang="en"/>
              <a:t>discuss what happen</a:t>
            </a:r>
            <a:r>
              <a:rPr lang="en"/>
              <a:t>We wanted to develop a simple to use  </a:t>
            </a:r>
            <a:r>
              <a:rPr lang="en"/>
              <a:t>testing framework that easily integrates with a CI environment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9eb152cbe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9eb152cb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my fav part of the harness. So we saw a small test that just checks the user data right? Now we look into the internals of the postgres website! The docs pipeline is not a user feature but a server side </a:t>
            </a:r>
            <a:r>
              <a:rPr lang="en"/>
              <a:t>setup</a:t>
            </a:r>
            <a:r>
              <a:rPr lang="en"/>
              <a:t> that we use to load our beautiful docs on the website. PostgreSQL has the most </a:t>
            </a:r>
            <a:r>
              <a:rPr lang="en"/>
              <a:t>amazing</a:t>
            </a:r>
            <a:r>
              <a:rPr lang="en"/>
              <a:t> docs and we wish to keep them available all the time. Docload Script: </a:t>
            </a:r>
            <a:r>
              <a:rPr lang="en" u="sng">
                <a:solidFill>
                  <a:schemeClr val="hlink"/>
                </a:solidFill>
                <a:hlinkClick r:id="rId2"/>
              </a:rPr>
              <a:t>https://github.com/postgres/pgweb/tree/master/tools/docs/docload.py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a0d9c46d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a0d9c46d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actual flow in Pgweb. </a:t>
            </a:r>
            <a:endParaRPr/>
          </a:p>
          <a:p>
            <a:pPr indent="0" lvl="0" marL="0" rtl="0" algn="l">
              <a:spcBef>
                <a:spcPts val="0"/>
              </a:spcBef>
              <a:spcAft>
                <a:spcPts val="0"/>
              </a:spcAft>
              <a:buNone/>
            </a:pPr>
            <a:r>
              <a:rPr lang="en"/>
              <a:t>Original Script: </a:t>
            </a:r>
            <a:r>
              <a:rPr lang="en" u="sng">
                <a:solidFill>
                  <a:schemeClr val="hlink"/>
                </a:solidFill>
                <a:hlinkClick r:id="rId2"/>
              </a:rPr>
              <a:t>https://github.com/postgres/pgweb/tree/master/tools/docs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t>This script will load a new set of documentation. Simply specify the version to load and point out the tarball to load from. The script will automatically decompress the tarball as necessary, and also perform HTML tidying of the documentation (since the HTML generated by the PostgreSQL build system isn't particularly standards-conforming or nice-looking).</a:t>
            </a:r>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a17fb4dd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a17fb4dd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added some changes of our own to this process to automate it successfully.</a:t>
            </a:r>
            <a:endParaRPr/>
          </a:p>
          <a:p>
            <a:pPr indent="0" lvl="0" marL="0" rtl="0" algn="l">
              <a:spcBef>
                <a:spcPts val="0"/>
              </a:spcBef>
              <a:spcAft>
                <a:spcPts val="0"/>
              </a:spcAft>
              <a:buNone/>
            </a:pPr>
            <a:r>
              <a:rPr lang="en"/>
              <a:t>We scrape latest PostgreSQL versions.</a:t>
            </a:r>
            <a:endParaRPr/>
          </a:p>
          <a:p>
            <a:pPr indent="0" lvl="0" marL="0" rtl="0" algn="l">
              <a:spcBef>
                <a:spcPts val="0"/>
              </a:spcBef>
              <a:spcAft>
                <a:spcPts val="0"/>
              </a:spcAft>
              <a:buNone/>
            </a:pPr>
            <a:r>
              <a:rPr lang="en"/>
              <a:t> </a:t>
            </a:r>
            <a:r>
              <a:rPr lang="en"/>
              <a:t>Original Script: </a:t>
            </a:r>
            <a:r>
              <a:rPr lang="en" u="sng">
                <a:solidFill>
                  <a:schemeClr val="hlink"/>
                </a:solidFill>
                <a:hlinkClick r:id="rId2"/>
              </a:rPr>
              <a:t>https://github.com/postgres/pgweb/tree/master/tools/docs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17fb4dde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a17fb4dde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that we download all of them and prepare the db entires then proceed to run the docload script for each of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Download Doc Script: </a:t>
            </a:r>
            <a:r>
              <a:rPr lang="en" u="sng">
                <a:solidFill>
                  <a:schemeClr val="hlink"/>
                </a:solidFill>
                <a:hlinkClick r:id="rId2"/>
              </a:rPr>
              <a:t>https://github.com/destrex271/pgweb-testing-harness/blob/main/src/utils/download_docs.py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t>This script will load a new set of documentation. Simply specify the version to load and point out the tarball to load from. The script will automatically decompress the tarball as necessary, and also perform HTML tidying of the documentation (since the HTML generated by the PostgreSQL build system isn't particularly standards-conforming or nice-looking).</a:t>
            </a:r>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a17fb4dde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a17fb4dde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docload pipeline works we check each </a:t>
            </a:r>
            <a:r>
              <a:rPr lang="en"/>
              <a:t>documentation page  by page. Thus automating a boring task and saving us a lot of time. Took 20+hrs to check each page</a:t>
            </a:r>
            <a:endParaRPr/>
          </a:p>
          <a:p>
            <a:pPr indent="0" lvl="0" marL="0" rtl="0" algn="l">
              <a:spcBef>
                <a:spcPts val="0"/>
              </a:spcBef>
              <a:spcAft>
                <a:spcPts val="0"/>
              </a:spcAft>
              <a:buNone/>
            </a:pPr>
            <a:r>
              <a:rPr lang="en"/>
              <a:t>Download Doc Script: </a:t>
            </a:r>
            <a:r>
              <a:rPr lang="en" u="sng">
                <a:solidFill>
                  <a:schemeClr val="hlink"/>
                </a:solidFill>
                <a:hlinkClick r:id="rId2"/>
              </a:rPr>
              <a:t>https://github.com/destrex271/pgweb-testing-harness/blob/main/src/utils/download_docs.py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t>This script will load a new set of documentation. Simply specify the version to load and point out the tarball to load from. The script will automatically decompress the tarball as necessary, and also perform HTML tidying of the documentation (since the HTML generated by the PostgreSQL build system isn't particularly standards-conforming or nice-looking).</a:t>
            </a:r>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a17fb4dde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a17fb4dde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Multithreading</a:t>
            </a:r>
            <a:r>
              <a:rPr lang="en"/>
              <a:t> added where each docs version has its own thread. We also replaced selenium where it was not required with BS4 as  it does not rely on opening and maintaining browser instances itself. Now I think you have a clearer picture of how the tests vary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was all for the functionality tests so this was just a spectrum of what tests are there and you are free to toy with this range as much as you can. Up next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t>ad Doc Script</a:t>
            </a:r>
            <a:r>
              <a:rPr lang="en"/>
              <a:t>: </a:t>
            </a:r>
            <a:r>
              <a:rPr lang="en" u="sng">
                <a:solidFill>
                  <a:schemeClr val="hlink"/>
                </a:solidFill>
                <a:hlinkClick r:id="rId2"/>
              </a:rPr>
              <a:t>https://github.com/destrex271/pgweb-testing-harness/blob/main/src/functional_tests/tests_documentation_rendering.py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t>This script will load a new set of documentation. Simply specify the version to load and point out the tarball to load from. The script will automatically decompress the tarball as necessary, and also perform HTML tidying of the documentation (since the HTML generated by the PostgreSQL build system isn't particularly standards-conforming or nice-looking).</a:t>
            </a:r>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9eb152cb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9eb152cb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t>
            </a:r>
            <a:r>
              <a:rPr lang="en"/>
              <a:t>accessibility tests! </a:t>
            </a:r>
            <a:r>
              <a:rPr lang="en"/>
              <a:t>Explain Accessibility Tests. Improves UX. Includes this stuff</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9eb152cbe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9eb152cbe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Earlier we thought of developinbg everything from scratch but now we can use the accessibility tools that are open source without going thru that headache.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9eb152cbe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9eb152cbe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Earlier we </a:t>
            </a:r>
            <a:r>
              <a:rPr lang="en"/>
              <a:t>wanted</a:t>
            </a:r>
            <a:r>
              <a:rPr lang="en"/>
              <a:t> to build everything from scratch but decided against it. </a:t>
            </a:r>
            <a:r>
              <a:rPr lang="en"/>
              <a:t>Reasons to use Unlighthouse over other tools. As unlighthouse conducts site wide search.</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9eb152cbe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9eb152cbe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functional tests all these are in a single bash script that sets up and runs Unlighthouse in Github Actions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cd695d31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cd695d31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see what pgweb is. Just a brief overview for everyone. After that we’ll  look at why do we even need to test a website. Then we’ll understand how the harness works and </a:t>
            </a:r>
            <a:r>
              <a:rPr lang="en"/>
              <a:t>discuss</a:t>
            </a:r>
            <a:r>
              <a:rPr lang="en"/>
              <a:t> some future plans.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622c4a591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622c4a591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Actions provide us an ubuntu container. Since these tests are being run inside of GitHub Actions, we need to configure the test environment before executing any tests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9eb152cb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9eb152cb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its time to complain! </a:t>
            </a:r>
            <a:endParaRPr/>
          </a:p>
          <a:p>
            <a:pPr indent="0" lvl="0" marL="0" rtl="0" algn="l">
              <a:spcBef>
                <a:spcPts val="0"/>
              </a:spcBef>
              <a:spcAft>
                <a:spcPts val="0"/>
              </a:spcAft>
              <a:buNone/>
            </a:pPr>
            <a:r>
              <a:rPr lang="en"/>
              <a:t>Once tests are done, we check for failures, summarize the reports. Magnus is the first one who ends up responding to my complaints</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a17fb4dde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a17fb4dde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9eb152cbe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9eb152cbe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Earlier Planning to Write custom scripts in python using selenium by emulating the Live Server Environment. Although that would have given a lot of control to us but it was not required so we decided to move forward with the existing utilities.</a:t>
            </a:r>
            <a:endParaRPr/>
          </a:p>
          <a:p>
            <a:pPr indent="-298450" lvl="0" marL="457200" rtl="0" algn="l">
              <a:spcBef>
                <a:spcPts val="0"/>
              </a:spcBef>
              <a:spcAft>
                <a:spcPts val="0"/>
              </a:spcAft>
              <a:buSzPts val="1100"/>
              <a:buAutoNum type="arabicPeriod"/>
            </a:pPr>
            <a:r>
              <a:rPr lang="en"/>
              <a:t>Planning to switch to SQL alchemy.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9eb152cbe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9eb152cbe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Ultimate goal of this talk was to introduce everyone to this amazing tool that we have been working on and motivate you guys to contribute to this awesome </a:t>
            </a:r>
            <a:r>
              <a:rPr lang="en"/>
              <a:t>initiative.</a:t>
            </a:r>
            <a:endParaRPr/>
          </a:p>
          <a:p>
            <a:pPr indent="-298450" lvl="0" marL="457200" rtl="0" algn="l">
              <a:spcBef>
                <a:spcPts val="0"/>
              </a:spcBef>
              <a:spcAft>
                <a:spcPts val="0"/>
              </a:spcAft>
              <a:buSzPts val="1100"/>
              <a:buAutoNum type="arabicPeriod"/>
            </a:pPr>
            <a:r>
              <a:rPr lang="en"/>
              <a:t>Ironic situation the harness tests pgweb and pgweb tests the harness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9eb152cbe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9eb152cbe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a17fb4dde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a17fb4dde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Dedicated test to pinpoint the exact problem.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286c7405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6286c7405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to the Golden Question. What is PgWeb?? Pgweb is the codebase for the official PostgreSQL website. When you think of a website you usually think of some webforms or some informational content but the PostgreSQL website is much more than that and I </a:t>
            </a:r>
            <a:r>
              <a:rPr lang="en"/>
              <a:t>believe</a:t>
            </a:r>
            <a:r>
              <a:rPr lang="en"/>
              <a:t> that it is the glue that is holding ou community together.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b35f6a7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b35f6a7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to understand pgweb we have the following points - &gt; 2 repos for pgweb. Pgweb consists of all the code that powers the core functionality of the website while the static repo consists of some extra content that needs to be added as well. We also have the Authentication utilities that power all the web platforms of PostgreSQL including the one that was used for this </a:t>
            </a:r>
            <a:r>
              <a:rPr lang="en">
                <a:solidFill>
                  <a:schemeClr val="dk1"/>
                </a:solidFill>
              </a:rPr>
              <a:t>particular</a:t>
            </a:r>
            <a:r>
              <a:rPr lang="en">
                <a:solidFill>
                  <a:schemeClr val="dk1"/>
                </a:solidFill>
              </a:rPr>
              <a:t> conference. The codebase has over 40+ database schemas which are </a:t>
            </a:r>
            <a:r>
              <a:rPr lang="en">
                <a:solidFill>
                  <a:schemeClr val="dk1"/>
                </a:solidFill>
              </a:rPr>
              <a:t>obviously</a:t>
            </a:r>
            <a:r>
              <a:rPr lang="en">
                <a:solidFill>
                  <a:schemeClr val="dk1"/>
                </a:solidFill>
              </a:rPr>
              <a:t> running on postgres.</a:t>
            </a:r>
            <a:endParaRPr>
              <a:solidFill>
                <a:schemeClr val="dk1"/>
              </a:solidFill>
            </a:endParaRPr>
          </a:p>
          <a:p>
            <a:pPr indent="0" lvl="0" marL="0" rtl="0" algn="l">
              <a:spcBef>
                <a:spcPts val="0"/>
              </a:spcBef>
              <a:spcAft>
                <a:spcPts val="0"/>
              </a:spcAft>
              <a:buNone/>
            </a:pPr>
            <a:r>
              <a:rPr lang="en">
                <a:solidFill>
                  <a:schemeClr val="dk1"/>
                </a:solidFill>
              </a:rPr>
              <a:t>Internal tools that are basically used to setup content pipelines on the website and </a:t>
            </a:r>
            <a:r>
              <a:rPr lang="en">
                <a:solidFill>
                  <a:schemeClr val="dk1"/>
                </a:solidFill>
              </a:rPr>
              <a:t>obviously</a:t>
            </a:r>
            <a:r>
              <a:rPr lang="en">
                <a:solidFill>
                  <a:schemeClr val="dk1"/>
                </a:solidFill>
              </a:rPr>
              <a:t> connections to the other postgreSQL websites as well.</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e2d87ff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e2d87ff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 wonder why you need to test a website since the range of </a:t>
            </a:r>
            <a:r>
              <a:rPr lang="en"/>
              <a:t>imaginable</a:t>
            </a:r>
            <a:r>
              <a:rPr lang="en"/>
              <a:t> changes over time in website components is not that much as compared to some other type of software. Well the answer lies in the complexity of the codebase. Personally for me this was the starting point in the postgresql community.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4420376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4420376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the person wants to know about PostgreSQL, he might try multiple resources but ultimately he’ll get to the About section of our website. Now let’s say they liked what they saw and they want to download Postgres and run it on their system. They’ll </a:t>
            </a:r>
            <a:r>
              <a:rPr lang="en"/>
              <a:t>obviously look up the documentation for that. Lets say they liked our database alot and now they want to build a product on PostgreSQL and they want it registered so they’ll probably fill out the product webform on our website. If they want to attend/host a PostgreSQL related event they’ll probably end up on our website. On the community administration side of things we have to show all the requested content on a single dashboard for approvals and what not so we have an Admin Panel for that. And lets say they found some bugs in Postgre so they can also use the bug reporting form on our website! We have much more features but these are the core features of the codebase and all of this is being powered by Django and of course Postgres! And the complexity of it all introduces the chances for any unexpected bugs that might come up and we definitely don’t want to ruin the website as it is the first point of contact for anyone with Postgres.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6d9b61f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6d9b61f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some core problems that we noticed in the codebase. The codebase is pretty huge and difficult to debug, New patches are only tested by local testing and not in a proper sequential and controlled manner. And most importantly we do not have an archive for pgweb bugs, you need to dig up the archives for this.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 name="Google Shape;10;p2"/>
          <p:cNvSpPr txBox="1"/>
          <p:nvPr>
            <p:ph type="ctrTitle"/>
          </p:nvPr>
        </p:nvSpPr>
        <p:spPr>
          <a:xfrm>
            <a:off x="713225" y="864403"/>
            <a:ext cx="4777500" cy="28749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803297"/>
            <a:ext cx="4777500" cy="4758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None/>
              <a:defRPr sz="16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cxnSp>
        <p:nvCxnSpPr>
          <p:cNvPr id="12" name="Google Shape;12;p2"/>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4" name="Google Shape;54;p11"/>
          <p:cNvSpPr txBox="1"/>
          <p:nvPr>
            <p:ph hasCustomPrompt="1" type="title"/>
          </p:nvPr>
        </p:nvSpPr>
        <p:spPr>
          <a:xfrm>
            <a:off x="713225" y="1803875"/>
            <a:ext cx="5536500" cy="10386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p:nvPr>
            <p:ph idx="1" type="subTitle"/>
          </p:nvPr>
        </p:nvSpPr>
        <p:spPr>
          <a:xfrm>
            <a:off x="713225" y="2842525"/>
            <a:ext cx="5536500" cy="497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59" name="Google Shape;5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0" name="Google Shape;60;p13"/>
          <p:cNvSpPr txBox="1"/>
          <p:nvPr>
            <p:ph idx="1" type="subTitle"/>
          </p:nvPr>
        </p:nvSpPr>
        <p:spPr>
          <a:xfrm>
            <a:off x="720000"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1" name="Google Shape;61;p13"/>
          <p:cNvSpPr txBox="1"/>
          <p:nvPr>
            <p:ph idx="2" type="subTitle"/>
          </p:nvPr>
        </p:nvSpPr>
        <p:spPr>
          <a:xfrm>
            <a:off x="4391149" y="2225988"/>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2" name="Google Shape;62;p13"/>
          <p:cNvSpPr txBox="1"/>
          <p:nvPr>
            <p:ph idx="3" type="subTitle"/>
          </p:nvPr>
        </p:nvSpPr>
        <p:spPr>
          <a:xfrm>
            <a:off x="720000"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3" name="Google Shape;63;p13"/>
          <p:cNvSpPr txBox="1"/>
          <p:nvPr>
            <p:ph idx="4" type="subTitle"/>
          </p:nvPr>
        </p:nvSpPr>
        <p:spPr>
          <a:xfrm>
            <a:off x="4391149" y="3957450"/>
            <a:ext cx="2919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4" name="Google Shape;64;p13"/>
          <p:cNvSpPr txBox="1"/>
          <p:nvPr>
            <p:ph hasCustomPrompt="1" idx="5" type="title"/>
          </p:nvPr>
        </p:nvSpPr>
        <p:spPr>
          <a:xfrm>
            <a:off x="81493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hasCustomPrompt="1" idx="6" type="title"/>
          </p:nvPr>
        </p:nvSpPr>
        <p:spPr>
          <a:xfrm>
            <a:off x="81493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7" type="title"/>
          </p:nvPr>
        </p:nvSpPr>
        <p:spPr>
          <a:xfrm>
            <a:off x="4486088" y="1249462"/>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hasCustomPrompt="1" idx="8" type="title"/>
          </p:nvPr>
        </p:nvSpPr>
        <p:spPr>
          <a:xfrm>
            <a:off x="4486088" y="2982575"/>
            <a:ext cx="640200" cy="4512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idx="9" type="subTitle"/>
          </p:nvPr>
        </p:nvSpPr>
        <p:spPr>
          <a:xfrm>
            <a:off x="720000"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69" name="Google Shape;69;p13"/>
          <p:cNvSpPr txBox="1"/>
          <p:nvPr>
            <p:ph idx="13" type="subTitle"/>
          </p:nvPr>
        </p:nvSpPr>
        <p:spPr>
          <a:xfrm>
            <a:off x="4391151" y="1878623"/>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0" name="Google Shape;70;p13"/>
          <p:cNvSpPr txBox="1"/>
          <p:nvPr>
            <p:ph idx="14" type="subTitle"/>
          </p:nvPr>
        </p:nvSpPr>
        <p:spPr>
          <a:xfrm>
            <a:off x="720000"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71" name="Google Shape;71;p13"/>
          <p:cNvSpPr txBox="1"/>
          <p:nvPr>
            <p:ph idx="15" type="subTitle"/>
          </p:nvPr>
        </p:nvSpPr>
        <p:spPr>
          <a:xfrm>
            <a:off x="4391151" y="3610065"/>
            <a:ext cx="2919300" cy="451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72" name="Google Shape;72;p13"/>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5" name="Google Shape;7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76" name="Google Shape;76;p14"/>
          <p:cNvCxnSpPr/>
          <p:nvPr/>
        </p:nvCxnSpPr>
        <p:spPr>
          <a:xfrm>
            <a:off x="8424007"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79" name="Google Shape;7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0" name="Google Shape;80;p15"/>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3" name="Google Shape;83;p16"/>
          <p:cNvSpPr txBox="1"/>
          <p:nvPr>
            <p:ph type="title"/>
          </p:nvPr>
        </p:nvSpPr>
        <p:spPr>
          <a:xfrm>
            <a:off x="713225" y="3556153"/>
            <a:ext cx="50601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4" name="Google Shape;84;p16"/>
          <p:cNvSpPr txBox="1"/>
          <p:nvPr>
            <p:ph idx="1" type="subTitle"/>
          </p:nvPr>
        </p:nvSpPr>
        <p:spPr>
          <a:xfrm>
            <a:off x="713225" y="1055450"/>
            <a:ext cx="5060100" cy="2390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cxnSp>
        <p:nvCxnSpPr>
          <p:cNvPr id="85" name="Google Shape;85;p16"/>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86" name="Shape 86"/>
        <p:cNvGrpSpPr/>
        <p:nvPr/>
      </p:nvGrpSpPr>
      <p:grpSpPr>
        <a:xfrm>
          <a:off x="0" y="0"/>
          <a:ext cx="0" cy="0"/>
          <a:chOff x="0" y="0"/>
          <a:chExt cx="0" cy="0"/>
        </a:xfrm>
      </p:grpSpPr>
      <p:pic>
        <p:nvPicPr>
          <p:cNvPr id="87" name="Google Shape;87;p1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88" name="Google Shape;8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9" name="Google Shape;89;p17"/>
          <p:cNvSpPr txBox="1"/>
          <p:nvPr>
            <p:ph idx="1" type="subTitle"/>
          </p:nvPr>
        </p:nvSpPr>
        <p:spPr>
          <a:xfrm>
            <a:off x="3888306"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0" name="Google Shape;90;p17"/>
          <p:cNvSpPr txBox="1"/>
          <p:nvPr>
            <p:ph idx="2" type="subTitle"/>
          </p:nvPr>
        </p:nvSpPr>
        <p:spPr>
          <a:xfrm>
            <a:off x="713225" y="1630150"/>
            <a:ext cx="2885100" cy="220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cxnSp>
        <p:nvCxnSpPr>
          <p:cNvPr id="91" name="Google Shape;91;p17"/>
          <p:cNvCxnSpPr/>
          <p:nvPr/>
        </p:nvCxnSpPr>
        <p:spPr>
          <a:xfrm>
            <a:off x="8423988"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4" name="Google Shape;94;p18"/>
          <p:cNvSpPr txBox="1"/>
          <p:nvPr>
            <p:ph type="title"/>
          </p:nvPr>
        </p:nvSpPr>
        <p:spPr>
          <a:xfrm>
            <a:off x="720000" y="183650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8"/>
          <p:cNvSpPr txBox="1"/>
          <p:nvPr>
            <p:ph idx="1" type="subTitle"/>
          </p:nvPr>
        </p:nvSpPr>
        <p:spPr>
          <a:xfrm>
            <a:off x="720000" y="250180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98" name="Google Shape;9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19"/>
          <p:cNvSpPr txBox="1"/>
          <p:nvPr>
            <p:ph idx="1" type="body"/>
          </p:nvPr>
        </p:nvSpPr>
        <p:spPr>
          <a:xfrm>
            <a:off x="720000" y="1215750"/>
            <a:ext cx="6981300" cy="395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AutoNum type="arabicPeriod"/>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cxnSp>
        <p:nvCxnSpPr>
          <p:cNvPr id="100" name="Google Shape;100;p19"/>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1" name="Shape 101"/>
        <p:cNvGrpSpPr/>
        <p:nvPr/>
      </p:nvGrpSpPr>
      <p:grpSpPr>
        <a:xfrm>
          <a:off x="0" y="0"/>
          <a:ext cx="0" cy="0"/>
          <a:chOff x="0" y="0"/>
          <a:chExt cx="0" cy="0"/>
        </a:xfrm>
      </p:grpSpPr>
      <p:pic>
        <p:nvPicPr>
          <p:cNvPr id="102" name="Google Shape;102;p20"/>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03" name="Google Shape;10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 name="Google Shape;104;p20"/>
          <p:cNvSpPr txBox="1"/>
          <p:nvPr>
            <p:ph idx="1" type="subTitle"/>
          </p:nvPr>
        </p:nvSpPr>
        <p:spPr>
          <a:xfrm>
            <a:off x="720000" y="1881600"/>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05" name="Google Shape;105;p20"/>
          <p:cNvSpPr txBox="1"/>
          <p:nvPr>
            <p:ph idx="2" type="subTitle"/>
          </p:nvPr>
        </p:nvSpPr>
        <p:spPr>
          <a:xfrm>
            <a:off x="720000" y="352657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06" name="Google Shape;106;p20"/>
          <p:cNvSpPr txBox="1"/>
          <p:nvPr>
            <p:ph idx="3" type="subTitle"/>
          </p:nvPr>
        </p:nvSpPr>
        <p:spPr>
          <a:xfrm>
            <a:off x="720000" y="1366375"/>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07" name="Google Shape;107;p20"/>
          <p:cNvSpPr txBox="1"/>
          <p:nvPr>
            <p:ph idx="4" type="subTitle"/>
          </p:nvPr>
        </p:nvSpPr>
        <p:spPr>
          <a:xfrm>
            <a:off x="720000" y="3047500"/>
            <a:ext cx="5249100" cy="512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08" name="Google Shape;108;p20"/>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5" name="Google Shape;15;p3"/>
          <p:cNvSpPr txBox="1"/>
          <p:nvPr>
            <p:ph type="title"/>
          </p:nvPr>
        </p:nvSpPr>
        <p:spPr>
          <a:xfrm>
            <a:off x="713225" y="2558413"/>
            <a:ext cx="4701900" cy="11190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720000" y="1464325"/>
            <a:ext cx="1352100" cy="8418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720000" y="3597519"/>
            <a:ext cx="4695000" cy="384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9" name="Shape 109"/>
        <p:cNvGrpSpPr/>
        <p:nvPr/>
      </p:nvGrpSpPr>
      <p:grpSpPr>
        <a:xfrm>
          <a:off x="0" y="0"/>
          <a:ext cx="0" cy="0"/>
          <a:chOff x="0" y="0"/>
          <a:chExt cx="0" cy="0"/>
        </a:xfrm>
      </p:grpSpPr>
      <p:pic>
        <p:nvPicPr>
          <p:cNvPr id="110" name="Google Shape;110;p21"/>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11" name="Google Shape;111;p21"/>
          <p:cNvSpPr txBox="1"/>
          <p:nvPr>
            <p:ph idx="1" type="subTitle"/>
          </p:nvPr>
        </p:nvSpPr>
        <p:spPr>
          <a:xfrm>
            <a:off x="71846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2" name="Google Shape;112;p21"/>
          <p:cNvSpPr txBox="1"/>
          <p:nvPr>
            <p:ph idx="2" type="subTitle"/>
          </p:nvPr>
        </p:nvSpPr>
        <p:spPr>
          <a:xfrm>
            <a:off x="3265191"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3" name="Google Shape;113;p21"/>
          <p:cNvSpPr txBox="1"/>
          <p:nvPr>
            <p:ph idx="3" type="subTitle"/>
          </p:nvPr>
        </p:nvSpPr>
        <p:spPr>
          <a:xfrm>
            <a:off x="5811919" y="28631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4" name="Google Shape;11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 name="Google Shape;115;p21"/>
          <p:cNvSpPr txBox="1"/>
          <p:nvPr>
            <p:ph idx="4" type="subTitle"/>
          </p:nvPr>
        </p:nvSpPr>
        <p:spPr>
          <a:xfrm>
            <a:off x="71847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16" name="Google Shape;116;p21"/>
          <p:cNvSpPr txBox="1"/>
          <p:nvPr>
            <p:ph idx="5" type="subTitle"/>
          </p:nvPr>
        </p:nvSpPr>
        <p:spPr>
          <a:xfrm>
            <a:off x="3265197"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17" name="Google Shape;117;p21"/>
          <p:cNvSpPr txBox="1"/>
          <p:nvPr>
            <p:ph idx="6" type="subTitle"/>
          </p:nvPr>
        </p:nvSpPr>
        <p:spPr>
          <a:xfrm>
            <a:off x="5811925" y="2457875"/>
            <a:ext cx="2175300" cy="4890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18" name="Google Shape;118;p21"/>
          <p:cNvCxnSpPr/>
          <p:nvPr/>
        </p:nvCxnSpPr>
        <p:spPr>
          <a:xfrm>
            <a:off x="8430763"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21" name="Google Shape;121;p22"/>
          <p:cNvSpPr txBox="1"/>
          <p:nvPr>
            <p:ph idx="1" type="subTitle"/>
          </p:nvPr>
        </p:nvSpPr>
        <p:spPr>
          <a:xfrm>
            <a:off x="713225"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2" name="Google Shape;122;p22"/>
          <p:cNvSpPr txBox="1"/>
          <p:nvPr>
            <p:ph idx="2" type="subTitle"/>
          </p:nvPr>
        </p:nvSpPr>
        <p:spPr>
          <a:xfrm>
            <a:off x="2830172"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3" name="Google Shape;123;p22"/>
          <p:cNvSpPr txBox="1"/>
          <p:nvPr>
            <p:ph idx="3" type="subTitle"/>
          </p:nvPr>
        </p:nvSpPr>
        <p:spPr>
          <a:xfrm>
            <a:off x="4947124" y="3167950"/>
            <a:ext cx="1808100" cy="1066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4" name="Google Shape;12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 name="Google Shape;125;p22"/>
          <p:cNvSpPr txBox="1"/>
          <p:nvPr>
            <p:ph idx="4" type="subTitle"/>
          </p:nvPr>
        </p:nvSpPr>
        <p:spPr>
          <a:xfrm>
            <a:off x="713225"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26" name="Google Shape;126;p22"/>
          <p:cNvSpPr txBox="1"/>
          <p:nvPr>
            <p:ph idx="5" type="subTitle"/>
          </p:nvPr>
        </p:nvSpPr>
        <p:spPr>
          <a:xfrm>
            <a:off x="2830172"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27" name="Google Shape;127;p22"/>
          <p:cNvSpPr txBox="1"/>
          <p:nvPr>
            <p:ph idx="6" type="subTitle"/>
          </p:nvPr>
        </p:nvSpPr>
        <p:spPr>
          <a:xfrm>
            <a:off x="4947124" y="2779850"/>
            <a:ext cx="1808100" cy="471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8" name="Shape 128"/>
        <p:cNvGrpSpPr/>
        <p:nvPr/>
      </p:nvGrpSpPr>
      <p:grpSpPr>
        <a:xfrm>
          <a:off x="0" y="0"/>
          <a:ext cx="0" cy="0"/>
          <a:chOff x="0" y="0"/>
          <a:chExt cx="0" cy="0"/>
        </a:xfrm>
      </p:grpSpPr>
      <p:pic>
        <p:nvPicPr>
          <p:cNvPr id="129" name="Google Shape;129;p23"/>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30" name="Google Shape;13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 name="Google Shape;131;p23"/>
          <p:cNvSpPr txBox="1"/>
          <p:nvPr>
            <p:ph idx="1" type="subTitle"/>
          </p:nvPr>
        </p:nvSpPr>
        <p:spPr>
          <a:xfrm>
            <a:off x="14024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2" name="Google Shape;132;p23"/>
          <p:cNvSpPr txBox="1"/>
          <p:nvPr>
            <p:ph idx="2" type="subTitle"/>
          </p:nvPr>
        </p:nvSpPr>
        <p:spPr>
          <a:xfrm>
            <a:off x="4553748" y="20028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3" name="Google Shape;133;p23"/>
          <p:cNvSpPr txBox="1"/>
          <p:nvPr>
            <p:ph idx="3" type="subTitle"/>
          </p:nvPr>
        </p:nvSpPr>
        <p:spPr>
          <a:xfrm>
            <a:off x="14024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4" name="Google Shape;134;p23"/>
          <p:cNvSpPr txBox="1"/>
          <p:nvPr>
            <p:ph idx="4" type="subTitle"/>
          </p:nvPr>
        </p:nvSpPr>
        <p:spPr>
          <a:xfrm>
            <a:off x="4553748" y="3436242"/>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5" name="Google Shape;135;p23"/>
          <p:cNvSpPr txBox="1"/>
          <p:nvPr>
            <p:ph idx="5" type="subTitle"/>
          </p:nvPr>
        </p:nvSpPr>
        <p:spPr>
          <a:xfrm>
            <a:off x="1402450"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36" name="Google Shape;136;p23"/>
          <p:cNvSpPr txBox="1"/>
          <p:nvPr>
            <p:ph idx="6" type="subTitle"/>
          </p:nvPr>
        </p:nvSpPr>
        <p:spPr>
          <a:xfrm>
            <a:off x="4553746" y="167030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37" name="Google Shape;137;p23"/>
          <p:cNvSpPr txBox="1"/>
          <p:nvPr>
            <p:ph idx="7" type="subTitle"/>
          </p:nvPr>
        </p:nvSpPr>
        <p:spPr>
          <a:xfrm>
            <a:off x="1402450"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38" name="Google Shape;138;p23"/>
          <p:cNvSpPr txBox="1"/>
          <p:nvPr>
            <p:ph idx="8" type="subTitle"/>
          </p:nvPr>
        </p:nvSpPr>
        <p:spPr>
          <a:xfrm>
            <a:off x="4553746" y="3103650"/>
            <a:ext cx="1978200" cy="508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39" name="Google Shape;139;p23"/>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0" name="Shape 140"/>
        <p:cNvGrpSpPr/>
        <p:nvPr/>
      </p:nvGrpSpPr>
      <p:grpSpPr>
        <a:xfrm>
          <a:off x="0" y="0"/>
          <a:ext cx="0" cy="0"/>
          <a:chOff x="0" y="0"/>
          <a:chExt cx="0" cy="0"/>
        </a:xfrm>
      </p:grpSpPr>
      <p:pic>
        <p:nvPicPr>
          <p:cNvPr id="141" name="Google Shape;141;p2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42" name="Google Shape;14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 name="Google Shape;143;p24"/>
          <p:cNvSpPr txBox="1"/>
          <p:nvPr>
            <p:ph idx="1" type="subTitle"/>
          </p:nvPr>
        </p:nvSpPr>
        <p:spPr>
          <a:xfrm>
            <a:off x="72000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4" name="Google Shape;144;p24"/>
          <p:cNvSpPr txBox="1"/>
          <p:nvPr>
            <p:ph idx="2" type="subTitle"/>
          </p:nvPr>
        </p:nvSpPr>
        <p:spPr>
          <a:xfrm>
            <a:off x="2969172"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5" name="Google Shape;145;p24"/>
          <p:cNvSpPr txBox="1"/>
          <p:nvPr>
            <p:ph idx="3" type="subTitle"/>
          </p:nvPr>
        </p:nvSpPr>
        <p:spPr>
          <a:xfrm>
            <a:off x="72000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6" name="Google Shape;146;p24"/>
          <p:cNvSpPr txBox="1"/>
          <p:nvPr>
            <p:ph idx="4" type="subTitle"/>
          </p:nvPr>
        </p:nvSpPr>
        <p:spPr>
          <a:xfrm>
            <a:off x="2969172"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7" name="Google Shape;147;p24"/>
          <p:cNvSpPr txBox="1"/>
          <p:nvPr>
            <p:ph idx="5" type="subTitle"/>
          </p:nvPr>
        </p:nvSpPr>
        <p:spPr>
          <a:xfrm>
            <a:off x="5218350" y="1918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8" name="Google Shape;148;p24"/>
          <p:cNvSpPr txBox="1"/>
          <p:nvPr>
            <p:ph idx="6" type="subTitle"/>
          </p:nvPr>
        </p:nvSpPr>
        <p:spPr>
          <a:xfrm>
            <a:off x="5218350" y="34285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9" name="Google Shape;149;p24"/>
          <p:cNvSpPr txBox="1"/>
          <p:nvPr>
            <p:ph idx="7" type="subTitle"/>
          </p:nvPr>
        </p:nvSpPr>
        <p:spPr>
          <a:xfrm>
            <a:off x="72000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50" name="Google Shape;150;p24"/>
          <p:cNvSpPr txBox="1"/>
          <p:nvPr>
            <p:ph idx="8" type="subTitle"/>
          </p:nvPr>
        </p:nvSpPr>
        <p:spPr>
          <a:xfrm>
            <a:off x="2969172"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51" name="Google Shape;151;p24"/>
          <p:cNvSpPr txBox="1"/>
          <p:nvPr>
            <p:ph idx="9" type="subTitle"/>
          </p:nvPr>
        </p:nvSpPr>
        <p:spPr>
          <a:xfrm>
            <a:off x="72000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52" name="Google Shape;152;p24"/>
          <p:cNvSpPr txBox="1"/>
          <p:nvPr>
            <p:ph idx="13" type="subTitle"/>
          </p:nvPr>
        </p:nvSpPr>
        <p:spPr>
          <a:xfrm>
            <a:off x="2969172"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53" name="Google Shape;153;p24"/>
          <p:cNvSpPr txBox="1"/>
          <p:nvPr>
            <p:ph idx="14" type="subTitle"/>
          </p:nvPr>
        </p:nvSpPr>
        <p:spPr>
          <a:xfrm>
            <a:off x="5218350" y="1601951"/>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154" name="Google Shape;154;p24"/>
          <p:cNvSpPr txBox="1"/>
          <p:nvPr>
            <p:ph idx="15" type="subTitle"/>
          </p:nvPr>
        </p:nvSpPr>
        <p:spPr>
          <a:xfrm>
            <a:off x="5218350" y="3111576"/>
            <a:ext cx="1986000" cy="467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155" name="Google Shape;155;p24"/>
          <p:cNvCxnSpPr/>
          <p:nvPr/>
        </p:nvCxnSpPr>
        <p:spPr>
          <a:xfrm>
            <a:off x="8430775"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2"/>
        </a:solidFill>
      </p:bgPr>
    </p:bg>
    <p:spTree>
      <p:nvGrpSpPr>
        <p:cNvPr id="156" name="Shape 156"/>
        <p:cNvGrpSpPr/>
        <p:nvPr/>
      </p:nvGrpSpPr>
      <p:grpSpPr>
        <a:xfrm>
          <a:off x="0" y="0"/>
          <a:ext cx="0" cy="0"/>
          <a:chOff x="0" y="0"/>
          <a:chExt cx="0" cy="0"/>
        </a:xfrm>
      </p:grpSpPr>
      <p:pic>
        <p:nvPicPr>
          <p:cNvPr id="157" name="Google Shape;157;p2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58" name="Google Shape;158;p25"/>
          <p:cNvSpPr txBox="1"/>
          <p:nvPr>
            <p:ph hasCustomPrompt="1" type="title"/>
          </p:nvPr>
        </p:nvSpPr>
        <p:spPr>
          <a:xfrm>
            <a:off x="713225" y="762350"/>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9" name="Google Shape;159;p25"/>
          <p:cNvSpPr txBox="1"/>
          <p:nvPr>
            <p:ph idx="1" type="subTitle"/>
          </p:nvPr>
        </p:nvSpPr>
        <p:spPr>
          <a:xfrm>
            <a:off x="713225" y="1379681"/>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60" name="Google Shape;160;p25"/>
          <p:cNvSpPr txBox="1"/>
          <p:nvPr>
            <p:ph hasCustomPrompt="1" idx="2" type="title"/>
          </p:nvPr>
        </p:nvSpPr>
        <p:spPr>
          <a:xfrm>
            <a:off x="713225" y="2060051"/>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1" name="Google Shape;161;p25"/>
          <p:cNvSpPr txBox="1"/>
          <p:nvPr>
            <p:ph idx="3" type="subTitle"/>
          </p:nvPr>
        </p:nvSpPr>
        <p:spPr>
          <a:xfrm>
            <a:off x="713225" y="2678358"/>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62" name="Google Shape;162;p25"/>
          <p:cNvSpPr txBox="1"/>
          <p:nvPr>
            <p:ph hasCustomPrompt="1" idx="4" type="title"/>
          </p:nvPr>
        </p:nvSpPr>
        <p:spPr>
          <a:xfrm>
            <a:off x="713225" y="3357753"/>
            <a:ext cx="41472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3" name="Google Shape;163;p25"/>
          <p:cNvSpPr txBox="1"/>
          <p:nvPr>
            <p:ph idx="5" type="subTitle"/>
          </p:nvPr>
        </p:nvSpPr>
        <p:spPr>
          <a:xfrm>
            <a:off x="713225" y="3977052"/>
            <a:ext cx="4147200" cy="404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166" name="Google Shape;166;p26"/>
          <p:cNvSpPr txBox="1"/>
          <p:nvPr>
            <p:ph type="title"/>
          </p:nvPr>
        </p:nvSpPr>
        <p:spPr>
          <a:xfrm>
            <a:off x="713275" y="539500"/>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 name="Google Shape;167;p26"/>
          <p:cNvSpPr txBox="1"/>
          <p:nvPr>
            <p:ph idx="1" type="subTitle"/>
          </p:nvPr>
        </p:nvSpPr>
        <p:spPr>
          <a:xfrm>
            <a:off x="713275" y="1598205"/>
            <a:ext cx="44481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6"/>
          <p:cNvSpPr txBox="1"/>
          <p:nvPr/>
        </p:nvSpPr>
        <p:spPr>
          <a:xfrm>
            <a:off x="713225" y="3545150"/>
            <a:ext cx="49458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Archivo"/>
                <a:ea typeface="Archivo"/>
                <a:cs typeface="Archivo"/>
                <a:sym typeface="Archivo"/>
              </a:rPr>
              <a:t>CREDITS: This presentation template was created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Slidesgo</a:t>
            </a:r>
            <a:r>
              <a:rPr b="1" lang="en" sz="1200">
                <a:solidFill>
                  <a:schemeClr val="dk1"/>
                </a:solidFill>
                <a:latin typeface="Archivo"/>
                <a:ea typeface="Archivo"/>
                <a:cs typeface="Archivo"/>
                <a:sym typeface="Archivo"/>
              </a:rPr>
              <a:t>,</a:t>
            </a:r>
            <a:r>
              <a:rPr lang="en" sz="1200">
                <a:solidFill>
                  <a:schemeClr val="dk1"/>
                </a:solidFill>
                <a:latin typeface="Archivo"/>
                <a:ea typeface="Archivo"/>
                <a:cs typeface="Archivo"/>
                <a:sym typeface="Archivo"/>
              </a:rPr>
              <a:t> and includes icons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Flaticon</a:t>
            </a:r>
            <a:r>
              <a:rPr lang="en" sz="1200">
                <a:solidFill>
                  <a:schemeClr val="dk1"/>
                </a:solidFill>
                <a:latin typeface="Archivo"/>
                <a:ea typeface="Archivo"/>
                <a:cs typeface="Archivo"/>
                <a:sym typeface="Archivo"/>
              </a:rPr>
              <a:t>, and infographics &amp; images by </a:t>
            </a:r>
            <a:r>
              <a:rPr b="1" lang="en" sz="1200" u="sng">
                <a:solidFill>
                  <a:schemeClr val="dk1"/>
                </a:solidFill>
                <a:latin typeface="Archivo"/>
                <a:ea typeface="Archivo"/>
                <a:cs typeface="Archivo"/>
                <a:sym typeface="Archivo"/>
                <a:hlinkClick r:id="rId5">
                  <a:extLst>
                    <a:ext uri="{A12FA001-AC4F-418D-AE19-62706E023703}">
                      <ahyp:hlinkClr val="tx"/>
                    </a:ext>
                  </a:extLst>
                </a:hlinkClick>
              </a:rPr>
              <a:t>Freepik</a:t>
            </a:r>
            <a:r>
              <a:rPr b="1"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69" name="Shape 169"/>
        <p:cNvGrpSpPr/>
        <p:nvPr/>
      </p:nvGrpSpPr>
      <p:grpSpPr>
        <a:xfrm>
          <a:off x="0" y="0"/>
          <a:ext cx="0" cy="0"/>
          <a:chOff x="0" y="0"/>
          <a:chExt cx="0" cy="0"/>
        </a:xfrm>
      </p:grpSpPr>
      <p:pic>
        <p:nvPicPr>
          <p:cNvPr id="170" name="Google Shape;170;p2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171" name="Google Shape;171;p27"/>
          <p:cNvGrpSpPr/>
          <p:nvPr/>
        </p:nvGrpSpPr>
        <p:grpSpPr>
          <a:xfrm>
            <a:off x="8430775" y="-34800"/>
            <a:ext cx="298450" cy="5213100"/>
            <a:chOff x="8430775" y="-34800"/>
            <a:chExt cx="298450" cy="5213100"/>
          </a:xfrm>
        </p:grpSpPr>
        <p:cxnSp>
          <p:nvCxnSpPr>
            <p:cNvPr id="172" name="Google Shape;172;p27"/>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173" name="Google Shape;173;p27"/>
            <p:cNvCxnSpPr/>
            <p:nvPr/>
          </p:nvCxnSpPr>
          <p:spPr>
            <a:xfrm>
              <a:off x="872922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174" name="Shape 174"/>
        <p:cNvGrpSpPr/>
        <p:nvPr/>
      </p:nvGrpSpPr>
      <p:grpSpPr>
        <a:xfrm>
          <a:off x="0" y="0"/>
          <a:ext cx="0" cy="0"/>
          <a:chOff x="0" y="0"/>
          <a:chExt cx="0" cy="0"/>
        </a:xfrm>
      </p:grpSpPr>
      <p:pic>
        <p:nvPicPr>
          <p:cNvPr id="175" name="Google Shape;175;p2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grpSp>
        <p:nvGrpSpPr>
          <p:cNvPr id="176" name="Google Shape;176;p28"/>
          <p:cNvGrpSpPr/>
          <p:nvPr/>
        </p:nvGrpSpPr>
        <p:grpSpPr>
          <a:xfrm>
            <a:off x="8430775" y="-34800"/>
            <a:ext cx="393375" cy="5213100"/>
            <a:chOff x="7758100" y="-34800"/>
            <a:chExt cx="393375" cy="5213100"/>
          </a:xfrm>
        </p:grpSpPr>
        <p:cxnSp>
          <p:nvCxnSpPr>
            <p:cNvPr id="177" name="Google Shape;177;p28"/>
            <p:cNvCxnSpPr/>
            <p:nvPr/>
          </p:nvCxnSpPr>
          <p:spPr>
            <a:xfrm>
              <a:off x="7758100"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178" name="Google Shape;178;p28"/>
            <p:cNvCxnSpPr/>
            <p:nvPr/>
          </p:nvCxnSpPr>
          <p:spPr>
            <a:xfrm>
              <a:off x="8151475" y="-34800"/>
              <a:ext cx="0" cy="52131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pic>
        <p:nvPicPr>
          <p:cNvPr id="19" name="Google Shape;19;p4"/>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a:solidFill>
                  <a:srgbClr val="434343"/>
                </a:solidFill>
              </a:defRPr>
            </a:lvl1pPr>
            <a:lvl2pPr indent="-317500" lvl="1" marL="914400" rtl="0">
              <a:lnSpc>
                <a:spcPct val="115000"/>
              </a:lnSpc>
              <a:spcBef>
                <a:spcPts val="0"/>
              </a:spcBef>
              <a:spcAft>
                <a:spcPts val="0"/>
              </a:spcAft>
              <a:buClr>
                <a:srgbClr val="434343"/>
              </a:buClr>
              <a:buSzPts val="1400"/>
              <a:buFont typeface="Roboto Condensed Light"/>
              <a:buChar char="○"/>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Char char="■"/>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Char char="●"/>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Char char="○"/>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Char char="■"/>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Char char="●"/>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Char char="○"/>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Char char="■"/>
              <a:defRPr>
                <a:solidFill>
                  <a:srgbClr val="434343"/>
                </a:solidFill>
              </a:defRPr>
            </a:lvl9pPr>
          </a:lstStyle>
          <a:p/>
        </p:txBody>
      </p:sp>
      <p:cxnSp>
        <p:nvCxnSpPr>
          <p:cNvPr id="22" name="Google Shape;22;p4"/>
          <p:cNvCxnSpPr/>
          <p:nvPr/>
        </p:nvCxnSpPr>
        <p:spPr>
          <a:xfrm>
            <a:off x="8430782"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25" name="Google Shape;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subTitle"/>
          </p:nvPr>
        </p:nvSpPr>
        <p:spPr>
          <a:xfrm>
            <a:off x="4216608"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7" name="Google Shape;27;p5"/>
          <p:cNvSpPr txBox="1"/>
          <p:nvPr>
            <p:ph idx="2" type="subTitle"/>
          </p:nvPr>
        </p:nvSpPr>
        <p:spPr>
          <a:xfrm>
            <a:off x="720000" y="27522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8" name="Google Shape;28;p5"/>
          <p:cNvSpPr txBox="1"/>
          <p:nvPr>
            <p:ph idx="3" type="subTitle"/>
          </p:nvPr>
        </p:nvSpPr>
        <p:spPr>
          <a:xfrm>
            <a:off x="4216603"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sp>
        <p:nvSpPr>
          <p:cNvPr id="29" name="Google Shape;29;p5"/>
          <p:cNvSpPr txBox="1"/>
          <p:nvPr>
            <p:ph idx="4" type="subTitle"/>
          </p:nvPr>
        </p:nvSpPr>
        <p:spPr>
          <a:xfrm>
            <a:off x="720000" y="2285125"/>
            <a:ext cx="25605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sz="2000"/>
            </a:lvl1pPr>
            <a:lvl2pPr lvl="1" rtl="0" algn="ctr">
              <a:lnSpc>
                <a:spcPct val="115000"/>
              </a:lnSpc>
              <a:spcBef>
                <a:spcPts val="0"/>
              </a:spcBef>
              <a:spcAft>
                <a:spcPts val="0"/>
              </a:spcAft>
              <a:buSzPts val="2400"/>
              <a:buNone/>
              <a:defRPr b="1" sz="2400"/>
            </a:lvl2pPr>
            <a:lvl3pPr lvl="2" rtl="0" algn="ctr">
              <a:lnSpc>
                <a:spcPct val="115000"/>
              </a:lnSpc>
              <a:spcBef>
                <a:spcPts val="0"/>
              </a:spcBef>
              <a:spcAft>
                <a:spcPts val="0"/>
              </a:spcAft>
              <a:buSzPts val="2400"/>
              <a:buNone/>
              <a:defRPr b="1" sz="2400"/>
            </a:lvl3pPr>
            <a:lvl4pPr lvl="3" rtl="0" algn="ctr">
              <a:lnSpc>
                <a:spcPct val="115000"/>
              </a:lnSpc>
              <a:spcBef>
                <a:spcPts val="0"/>
              </a:spcBef>
              <a:spcAft>
                <a:spcPts val="0"/>
              </a:spcAft>
              <a:buSzPts val="2400"/>
              <a:buNone/>
              <a:defRPr b="1" sz="2400"/>
            </a:lvl4pPr>
            <a:lvl5pPr lvl="4" rtl="0" algn="ctr">
              <a:lnSpc>
                <a:spcPct val="115000"/>
              </a:lnSpc>
              <a:spcBef>
                <a:spcPts val="0"/>
              </a:spcBef>
              <a:spcAft>
                <a:spcPts val="0"/>
              </a:spcAft>
              <a:buSzPts val="2400"/>
              <a:buNone/>
              <a:defRPr b="1" sz="2400"/>
            </a:lvl5pPr>
            <a:lvl6pPr lvl="5" rtl="0" algn="ctr">
              <a:lnSpc>
                <a:spcPct val="115000"/>
              </a:lnSpc>
              <a:spcBef>
                <a:spcPts val="0"/>
              </a:spcBef>
              <a:spcAft>
                <a:spcPts val="0"/>
              </a:spcAft>
              <a:buSzPts val="2400"/>
              <a:buNone/>
              <a:defRPr b="1" sz="2400"/>
            </a:lvl6pPr>
            <a:lvl7pPr lvl="6" rtl="0" algn="ctr">
              <a:lnSpc>
                <a:spcPct val="115000"/>
              </a:lnSpc>
              <a:spcBef>
                <a:spcPts val="0"/>
              </a:spcBef>
              <a:spcAft>
                <a:spcPts val="0"/>
              </a:spcAft>
              <a:buSzPts val="2400"/>
              <a:buNone/>
              <a:defRPr b="1" sz="2400"/>
            </a:lvl7pPr>
            <a:lvl8pPr lvl="7" rtl="0" algn="ctr">
              <a:lnSpc>
                <a:spcPct val="115000"/>
              </a:lnSpc>
              <a:spcBef>
                <a:spcPts val="0"/>
              </a:spcBef>
              <a:spcAft>
                <a:spcPts val="0"/>
              </a:spcAft>
              <a:buSzPts val="2400"/>
              <a:buNone/>
              <a:defRPr b="1" sz="2400"/>
            </a:lvl8pPr>
            <a:lvl9pPr lvl="8" rtl="0" algn="ctr">
              <a:lnSpc>
                <a:spcPct val="115000"/>
              </a:lnSpc>
              <a:spcBef>
                <a:spcPts val="0"/>
              </a:spcBef>
              <a:spcAft>
                <a:spcPts val="0"/>
              </a:spcAft>
              <a:buSzPts val="2400"/>
              <a:buNone/>
              <a:defRPr b="1" sz="2400"/>
            </a:lvl9pPr>
          </a:lstStyle>
          <a:p/>
        </p:txBody>
      </p:sp>
      <p:cxnSp>
        <p:nvCxnSpPr>
          <p:cNvPr id="30" name="Google Shape;30;p5"/>
          <p:cNvCxnSpPr/>
          <p:nvPr/>
        </p:nvCxnSpPr>
        <p:spPr>
          <a:xfrm>
            <a:off x="8424000"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3" name="Google Shape;3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34" name="Google Shape;34;p6"/>
          <p:cNvCxnSpPr/>
          <p:nvPr/>
        </p:nvCxnSpPr>
        <p:spPr>
          <a:xfrm>
            <a:off x="8430775"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pic>
        <p:nvPicPr>
          <p:cNvPr id="36" name="Google Shape;36;p7"/>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37" name="Google Shape;37;p7"/>
          <p:cNvSpPr txBox="1"/>
          <p:nvPr>
            <p:ph idx="1" type="subTitle"/>
          </p:nvPr>
        </p:nvSpPr>
        <p:spPr>
          <a:xfrm>
            <a:off x="713225" y="1300850"/>
            <a:ext cx="3951000" cy="121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AutoNum type="arabicPeriod"/>
              <a:defRPr sz="14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38" name="Google Shape;38;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39" name="Google Shape;39;p7"/>
          <p:cNvCxnSpPr/>
          <p:nvPr/>
        </p:nvCxnSpPr>
        <p:spPr>
          <a:xfrm>
            <a:off x="8430782" y="-34800"/>
            <a:ext cx="0" cy="5213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0" name="Shape 40"/>
        <p:cNvGrpSpPr/>
        <p:nvPr/>
      </p:nvGrpSpPr>
      <p:grpSpPr>
        <a:xfrm>
          <a:off x="0" y="0"/>
          <a:ext cx="0" cy="0"/>
          <a:chOff x="0" y="0"/>
          <a:chExt cx="0" cy="0"/>
        </a:xfrm>
      </p:grpSpPr>
      <p:pic>
        <p:nvPicPr>
          <p:cNvPr id="41" name="Google Shape;41;p8"/>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2" name="Google Shape;42;p8"/>
          <p:cNvSpPr txBox="1"/>
          <p:nvPr>
            <p:ph type="title"/>
          </p:nvPr>
        </p:nvSpPr>
        <p:spPr>
          <a:xfrm>
            <a:off x="713225" y="1414350"/>
            <a:ext cx="4216200" cy="23148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3" name="Google Shape;43;p8"/>
          <p:cNvCxnSpPr/>
          <p:nvPr/>
        </p:nvCxnSpPr>
        <p:spPr>
          <a:xfrm>
            <a:off x="8430769" y="-34800"/>
            <a:ext cx="0" cy="52131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pic>
        <p:nvPicPr>
          <p:cNvPr id="45" name="Google Shape;45;p9"/>
          <p:cNvPicPr preferRelativeResize="0"/>
          <p:nvPr/>
        </p:nvPicPr>
        <p:blipFill rotWithShape="1">
          <a:blip r:embed="rId2">
            <a:alphaModFix amt="50000"/>
          </a:blip>
          <a:srcRect b="0" l="0" r="0" t="0"/>
          <a:stretch/>
        </p:blipFill>
        <p:spPr>
          <a:xfrm>
            <a:off x="0" y="0"/>
            <a:ext cx="9144000" cy="5144818"/>
          </a:xfrm>
          <a:prstGeom prst="rect">
            <a:avLst/>
          </a:prstGeom>
          <a:noFill/>
          <a:ln>
            <a:noFill/>
          </a:ln>
        </p:spPr>
      </p:pic>
      <p:sp>
        <p:nvSpPr>
          <p:cNvPr id="46" name="Google Shape;46;p9"/>
          <p:cNvSpPr txBox="1"/>
          <p:nvPr>
            <p:ph type="title"/>
          </p:nvPr>
        </p:nvSpPr>
        <p:spPr>
          <a:xfrm>
            <a:off x="720000" y="1142225"/>
            <a:ext cx="34116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9"/>
          <p:cNvSpPr txBox="1"/>
          <p:nvPr>
            <p:ph idx="1" type="subTitle"/>
          </p:nvPr>
        </p:nvSpPr>
        <p:spPr>
          <a:xfrm>
            <a:off x="720000" y="2597875"/>
            <a:ext cx="34116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48" name="Google Shape;48;p9"/>
          <p:cNvSpPr/>
          <p:nvPr>
            <p:ph idx="2" type="pic"/>
          </p:nvPr>
        </p:nvSpPr>
        <p:spPr>
          <a:xfrm>
            <a:off x="5110300" y="1058400"/>
            <a:ext cx="3025200" cy="30267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p:nvPr>
            <p:ph idx="2" type="pic"/>
          </p:nvPr>
        </p:nvSpPr>
        <p:spPr>
          <a:xfrm>
            <a:off x="0" y="0"/>
            <a:ext cx="9144000" cy="5143500"/>
          </a:xfrm>
          <a:prstGeom prst="rect">
            <a:avLst/>
          </a:prstGeom>
          <a:noFill/>
          <a:ln>
            <a:noFill/>
          </a:ln>
        </p:spPr>
      </p:sp>
      <p:sp>
        <p:nvSpPr>
          <p:cNvPr id="51" name="Google Shape;51;p10"/>
          <p:cNvSpPr txBox="1"/>
          <p:nvPr>
            <p:ph type="title"/>
          </p:nvPr>
        </p:nvSpPr>
        <p:spPr>
          <a:xfrm>
            <a:off x="713225" y="4035875"/>
            <a:ext cx="6744300" cy="5727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b="1" sz="3000">
                <a:solidFill>
                  <a:schemeClr val="dk1"/>
                </a:solidFill>
                <a:latin typeface="Archivo"/>
                <a:ea typeface="Archivo"/>
                <a:cs typeface="Archivo"/>
                <a:sym typeface="Archivo"/>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comments" Target="../comments/comment4.xml"/><Relationship Id="rId4" Type="http://schemas.openxmlformats.org/officeDocument/2006/relationships/hyperlink" Target="https://docs.djangoproject.com/en/4.2/topics/testing/overview/" TargetMode="External"/><Relationship Id="rId5" Type="http://schemas.openxmlformats.org/officeDocument/2006/relationships/hyperlink" Target="https://docs.djangoproject.com/en/4.2/topics/testing/tools/#django.test.LiveServerTestCase" TargetMode="External"/><Relationship Id="rId6" Type="http://schemas.openxmlformats.org/officeDocument/2006/relationships/hyperlink" Target="https://unlighthouse.dev/" TargetMode="External"/><Relationship Id="rId7" Type="http://schemas.openxmlformats.org/officeDocument/2006/relationships/hyperlink" Target="https://developers.generativeai.google/" TargetMode="External"/><Relationship Id="rId8"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hyperlink" Target="https://app.diagrams.net/?page-id=eCHyyEaNXVIlv6oEarPY&amp;scale=auto#G1MYH1HaXpOkBDNL8_Eb04mefSCTASUv1M" TargetMode="External"/><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comments" Target="../comments/comment5.xml"/><Relationship Id="rId4" Type="http://schemas.openxmlformats.org/officeDocument/2006/relationships/image" Target="../media/image3.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comments" Target="../comments/comment6.xml"/><Relationship Id="rId4" Type="http://schemas.openxmlformats.org/officeDocument/2006/relationships/image" Target="../media/image26.png"/><Relationship Id="rId5"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comments" Target="../comments/comment7.xml"/><Relationship Id="rId4" Type="http://schemas.openxmlformats.org/officeDocument/2006/relationships/image" Target="../media/image11.png"/><Relationship Id="rId5"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comments" Target="../comments/comment8.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comments" Target="../comments/comment9.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comments" Target="../comments/comment10.xml"/><Relationship Id="rId4" Type="http://schemas.openxmlformats.org/officeDocument/2006/relationships/hyperlink" Target="https://unlighthouse.dev/integrations/ci" TargetMode="External"/><Relationship Id="rId5"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comments" Target="../comments/commen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comments" Target="../comments/comment1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comments" Target="../comments/comment13.xml"/><Relationship Id="rId4" Type="http://schemas.openxmlformats.org/officeDocument/2006/relationships/image" Target="../media/image21.png"/><Relationship Id="rId9" Type="http://schemas.openxmlformats.org/officeDocument/2006/relationships/hyperlink" Target="https://www.linkedin.com/in/akshat-jaimini-05a610203/" TargetMode="External"/><Relationship Id="rId5" Type="http://schemas.openxmlformats.org/officeDocument/2006/relationships/hyperlink" Target="https://twitter.com/Kyllex5" TargetMode="External"/><Relationship Id="rId6" Type="http://schemas.openxmlformats.org/officeDocument/2006/relationships/hyperlink" Target="https://github.com/destrex271" TargetMode="External"/><Relationship Id="rId7" Type="http://schemas.openxmlformats.org/officeDocument/2006/relationships/image" Target="../media/image20.png"/><Relationship Id="rId8" Type="http://schemas.openxmlformats.org/officeDocument/2006/relationships/image" Target="../media/image12.png"/><Relationship Id="rId11" Type="http://schemas.openxmlformats.org/officeDocument/2006/relationships/hyperlink" Target="https://github.com/destrex271/pgweb-testing-harness/" TargetMode="External"/><Relationship Id="rId10"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4.png"/><Relationship Id="rId5" Type="http://schemas.openxmlformats.org/officeDocument/2006/relationships/hyperlink" Target="https://git.postgresql.org/gitweb/?p=pgweb.git;a=summary" TargetMode="External"/><Relationship Id="rId6" Type="http://schemas.openxmlformats.org/officeDocument/2006/relationships/hyperlink" Target="https://git.postgresql.org/gitweb/?p=pgweb-static.git;a=summa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ctrTitle"/>
          </p:nvPr>
        </p:nvSpPr>
        <p:spPr>
          <a:xfrm>
            <a:off x="713225" y="254800"/>
            <a:ext cx="4801500" cy="287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Making PgWeb Rock Solid </a:t>
            </a:r>
            <a:endParaRPr/>
          </a:p>
        </p:txBody>
      </p:sp>
      <p:sp>
        <p:nvSpPr>
          <p:cNvPr id="184" name="Google Shape;184;p29"/>
          <p:cNvSpPr txBox="1"/>
          <p:nvPr>
            <p:ph idx="1" type="subTitle"/>
          </p:nvPr>
        </p:nvSpPr>
        <p:spPr>
          <a:xfrm>
            <a:off x="713225" y="3269902"/>
            <a:ext cx="4777500" cy="9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Using the Testing Harness to ensure the quality of pgweb</a:t>
            </a:r>
            <a:endParaRPr sz="2100"/>
          </a:p>
        </p:txBody>
      </p:sp>
      <p:cxnSp>
        <p:nvCxnSpPr>
          <p:cNvPr id="185" name="Google Shape;185;p29"/>
          <p:cNvCxnSpPr/>
          <p:nvPr/>
        </p:nvCxnSpPr>
        <p:spPr>
          <a:xfrm>
            <a:off x="6960750" y="-34800"/>
            <a:ext cx="0" cy="5213100"/>
          </a:xfrm>
          <a:prstGeom prst="straightConnector1">
            <a:avLst/>
          </a:prstGeom>
          <a:noFill/>
          <a:ln cap="flat" cmpd="sng" w="76200">
            <a:solidFill>
              <a:schemeClr val="dk2"/>
            </a:solidFill>
            <a:prstDash val="solid"/>
            <a:round/>
            <a:headEnd len="med" w="med" type="none"/>
            <a:tailEnd len="med" w="med" type="none"/>
          </a:ln>
        </p:spPr>
      </p:cxnSp>
      <p:cxnSp>
        <p:nvCxnSpPr>
          <p:cNvPr id="186" name="Google Shape;186;p29"/>
          <p:cNvCxnSpPr/>
          <p:nvPr/>
        </p:nvCxnSpPr>
        <p:spPr>
          <a:xfrm>
            <a:off x="5490725" y="-34800"/>
            <a:ext cx="0" cy="521310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29"/>
          <p:cNvCxnSpPr/>
          <p:nvPr/>
        </p:nvCxnSpPr>
        <p:spPr>
          <a:xfrm>
            <a:off x="8628725" y="4881175"/>
            <a:ext cx="356100" cy="0"/>
          </a:xfrm>
          <a:prstGeom prst="straightConnector1">
            <a:avLst/>
          </a:prstGeom>
          <a:noFill/>
          <a:ln cap="flat" cmpd="sng" w="9525">
            <a:solidFill>
              <a:schemeClr val="dk1"/>
            </a:solidFill>
            <a:prstDash val="solid"/>
            <a:round/>
            <a:headEnd len="med" w="med" type="none"/>
            <a:tailEnd len="med" w="med" type="triangle"/>
          </a:ln>
        </p:spPr>
      </p:cxnSp>
      <p:pic>
        <p:nvPicPr>
          <p:cNvPr id="188" name="Google Shape;188;p29"/>
          <p:cNvPicPr preferRelativeResize="0"/>
          <p:nvPr/>
        </p:nvPicPr>
        <p:blipFill>
          <a:blip r:embed="rId3">
            <a:alphaModFix/>
          </a:blip>
          <a:stretch>
            <a:fillRect/>
          </a:stretch>
        </p:blipFill>
        <p:spPr>
          <a:xfrm>
            <a:off x="5812862" y="1289928"/>
            <a:ext cx="2295774" cy="2368474"/>
          </a:xfrm>
          <a:prstGeom prst="rect">
            <a:avLst/>
          </a:prstGeom>
          <a:noFill/>
          <a:ln>
            <a:noFill/>
          </a:ln>
        </p:spPr>
      </p:pic>
      <p:sp>
        <p:nvSpPr>
          <p:cNvPr id="189" name="Google Shape;189;p29"/>
          <p:cNvSpPr txBox="1"/>
          <p:nvPr>
            <p:ph idx="1" type="subTitle"/>
          </p:nvPr>
        </p:nvSpPr>
        <p:spPr>
          <a:xfrm>
            <a:off x="713225" y="4366376"/>
            <a:ext cx="4777500" cy="5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Akshat Jaimini  -  PGConfEU 2023, Prague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cxnSp>
        <p:nvCxnSpPr>
          <p:cNvPr id="336" name="Google Shape;336;p38">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337" name="Google Shape;337;p38">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pic>
        <p:nvPicPr>
          <p:cNvPr id="338" name="Google Shape;338;p38"/>
          <p:cNvPicPr preferRelativeResize="0"/>
          <p:nvPr/>
        </p:nvPicPr>
        <p:blipFill>
          <a:blip r:embed="rId3">
            <a:alphaModFix/>
          </a:blip>
          <a:stretch>
            <a:fillRect/>
          </a:stretch>
        </p:blipFill>
        <p:spPr>
          <a:xfrm>
            <a:off x="127089" y="158135"/>
            <a:ext cx="739275" cy="762726"/>
          </a:xfrm>
          <a:prstGeom prst="rect">
            <a:avLst/>
          </a:prstGeom>
          <a:noFill/>
          <a:ln>
            <a:noFill/>
          </a:ln>
        </p:spPr>
      </p:pic>
      <p:sp>
        <p:nvSpPr>
          <p:cNvPr id="339" name="Google Shape;339;p38"/>
          <p:cNvSpPr txBox="1"/>
          <p:nvPr/>
        </p:nvSpPr>
        <p:spPr>
          <a:xfrm>
            <a:off x="681150" y="1915325"/>
            <a:ext cx="7781700" cy="21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00"/>
          </a:p>
        </p:txBody>
      </p:sp>
      <p:pic>
        <p:nvPicPr>
          <p:cNvPr id="340" name="Google Shape;340;p38"/>
          <p:cNvPicPr preferRelativeResize="0"/>
          <p:nvPr/>
        </p:nvPicPr>
        <p:blipFill>
          <a:blip r:embed="rId4">
            <a:alphaModFix/>
          </a:blip>
          <a:stretch>
            <a:fillRect/>
          </a:stretch>
        </p:blipFill>
        <p:spPr>
          <a:xfrm>
            <a:off x="1401525" y="801888"/>
            <a:ext cx="6340951" cy="3539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cxnSp>
        <p:nvCxnSpPr>
          <p:cNvPr id="345" name="Google Shape;345;p39">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346" name="Google Shape;346;p39">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pic>
        <p:nvPicPr>
          <p:cNvPr id="347" name="Google Shape;347;p39"/>
          <p:cNvPicPr preferRelativeResize="0"/>
          <p:nvPr/>
        </p:nvPicPr>
        <p:blipFill>
          <a:blip r:embed="rId3">
            <a:alphaModFix/>
          </a:blip>
          <a:stretch>
            <a:fillRect/>
          </a:stretch>
        </p:blipFill>
        <p:spPr>
          <a:xfrm>
            <a:off x="127089" y="158135"/>
            <a:ext cx="739275" cy="762726"/>
          </a:xfrm>
          <a:prstGeom prst="rect">
            <a:avLst/>
          </a:prstGeom>
          <a:noFill/>
          <a:ln>
            <a:noFill/>
          </a:ln>
        </p:spPr>
      </p:pic>
      <p:sp>
        <p:nvSpPr>
          <p:cNvPr id="348" name="Google Shape;348;p39"/>
          <p:cNvSpPr txBox="1"/>
          <p:nvPr/>
        </p:nvSpPr>
        <p:spPr>
          <a:xfrm>
            <a:off x="2067775" y="396325"/>
            <a:ext cx="52230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000">
                <a:solidFill>
                  <a:schemeClr val="dk1"/>
                </a:solidFill>
                <a:latin typeface="Archivo"/>
                <a:ea typeface="Archivo"/>
                <a:cs typeface="Archivo"/>
                <a:sym typeface="Archivo"/>
              </a:rPr>
              <a:t>Our Conclusions</a:t>
            </a:r>
            <a:endParaRPr sz="100"/>
          </a:p>
        </p:txBody>
      </p:sp>
      <p:sp>
        <p:nvSpPr>
          <p:cNvPr id="349" name="Google Shape;349;p39"/>
          <p:cNvSpPr txBox="1"/>
          <p:nvPr/>
        </p:nvSpPr>
        <p:spPr>
          <a:xfrm>
            <a:off x="1336975" y="1637500"/>
            <a:ext cx="6168300" cy="16959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PgWeb is an integral part of Postgres.</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The codebase is </a:t>
            </a:r>
            <a:r>
              <a:rPr b="1" lang="en" sz="2400">
                <a:solidFill>
                  <a:schemeClr val="dk1"/>
                </a:solidFill>
                <a:latin typeface="Archivo"/>
                <a:ea typeface="Archivo"/>
                <a:cs typeface="Archivo"/>
                <a:sym typeface="Archivo"/>
              </a:rPr>
              <a:t>HUGE.</a:t>
            </a:r>
            <a:endParaRPr b="1"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Relatively difficult to debug.</a:t>
            </a:r>
            <a:endParaRPr sz="2400">
              <a:solidFill>
                <a:schemeClr val="dk1"/>
              </a:solidFill>
              <a:latin typeface="Archivo"/>
              <a:ea typeface="Archivo"/>
              <a:cs typeface="Archivo"/>
              <a:sym typeface="Archivo"/>
            </a:endParaRPr>
          </a:p>
        </p:txBody>
      </p:sp>
      <p:sp>
        <p:nvSpPr>
          <p:cNvPr id="350" name="Google Shape;350;p39"/>
          <p:cNvSpPr txBox="1"/>
          <p:nvPr/>
        </p:nvSpPr>
        <p:spPr>
          <a:xfrm>
            <a:off x="1698850" y="3965175"/>
            <a:ext cx="768900" cy="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rchivo"/>
              <a:ea typeface="Archivo"/>
              <a:cs typeface="Archivo"/>
              <a:sym typeface="Archivo"/>
            </a:endParaRPr>
          </a:p>
        </p:txBody>
      </p:sp>
      <p:sp>
        <p:nvSpPr>
          <p:cNvPr id="351" name="Google Shape;351;p39"/>
          <p:cNvSpPr txBox="1"/>
          <p:nvPr/>
        </p:nvSpPr>
        <p:spPr>
          <a:xfrm>
            <a:off x="1242900" y="3774175"/>
            <a:ext cx="6775800" cy="800400"/>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chemeClr val="dk1"/>
              </a:buClr>
              <a:buSzPts val="2600"/>
              <a:buFont typeface="Archivo"/>
              <a:buChar char="➔"/>
            </a:pPr>
            <a:r>
              <a:rPr b="1" lang="en" sz="2600">
                <a:solidFill>
                  <a:schemeClr val="dk1"/>
                </a:solidFill>
                <a:latin typeface="Archivo"/>
                <a:ea typeface="Archivo"/>
                <a:cs typeface="Archivo"/>
                <a:sym typeface="Archivo"/>
              </a:rPr>
              <a:t>Need for Test Driven Development.</a:t>
            </a:r>
            <a:endParaRPr b="1" sz="2600">
              <a:solidFill>
                <a:schemeClr val="dk1"/>
              </a:solidFill>
              <a:latin typeface="Archivo"/>
              <a:ea typeface="Archivo"/>
              <a:cs typeface="Archivo"/>
              <a:sym typeface="Archivo"/>
            </a:endParaRPr>
          </a:p>
          <a:p>
            <a:pPr indent="0" lvl="0" marL="457200" rtl="0" algn="l">
              <a:spcBef>
                <a:spcPts val="0"/>
              </a:spcBef>
              <a:spcAft>
                <a:spcPts val="0"/>
              </a:spcAft>
              <a:buNone/>
            </a:pPr>
            <a:r>
              <a:t/>
            </a:r>
            <a:endParaRPr b="1" sz="1600">
              <a:solidFill>
                <a:schemeClr val="dk1"/>
              </a:solidFill>
              <a:latin typeface="Archivo"/>
              <a:ea typeface="Archivo"/>
              <a:cs typeface="Archivo"/>
              <a:sym typeface="Archivo"/>
            </a:endParaRPr>
          </a:p>
          <a:p>
            <a:pPr indent="0" lvl="0" marL="0" rtl="0" algn="l">
              <a:spcBef>
                <a:spcPts val="0"/>
              </a:spcBef>
              <a:spcAft>
                <a:spcPts val="0"/>
              </a:spcAft>
              <a:buNone/>
            </a:pPr>
            <a:r>
              <a:t/>
            </a:r>
            <a:endParaRPr>
              <a:solidFill>
                <a:schemeClr val="dk1"/>
              </a:solidFill>
              <a:latin typeface="Archivo"/>
              <a:ea typeface="Archivo"/>
              <a:cs typeface="Archivo"/>
              <a:sym typeface="Archiv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cxnSp>
        <p:nvCxnSpPr>
          <p:cNvPr id="356" name="Google Shape;356;p40">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357" name="Google Shape;357;p40">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358" name="Google Shape;358;p40"/>
          <p:cNvCxnSpPr/>
          <p:nvPr/>
        </p:nvCxnSpPr>
        <p:spPr>
          <a:xfrm>
            <a:off x="8155875" y="-34800"/>
            <a:ext cx="0" cy="5213100"/>
          </a:xfrm>
          <a:prstGeom prst="straightConnector1">
            <a:avLst/>
          </a:prstGeom>
          <a:noFill/>
          <a:ln cap="flat" cmpd="sng" w="76200">
            <a:solidFill>
              <a:schemeClr val="dk2"/>
            </a:solidFill>
            <a:prstDash val="solid"/>
            <a:round/>
            <a:headEnd len="med" w="med" type="none"/>
            <a:tailEnd len="med" w="med" type="none"/>
          </a:ln>
        </p:spPr>
      </p:cxnSp>
      <p:sp>
        <p:nvSpPr>
          <p:cNvPr id="359" name="Google Shape;359;p40"/>
          <p:cNvSpPr txBox="1"/>
          <p:nvPr/>
        </p:nvSpPr>
        <p:spPr>
          <a:xfrm>
            <a:off x="713225" y="874050"/>
            <a:ext cx="4591500" cy="217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6000">
                <a:solidFill>
                  <a:schemeClr val="dk1"/>
                </a:solidFill>
                <a:latin typeface="Archivo"/>
                <a:ea typeface="Archivo"/>
                <a:cs typeface="Archivo"/>
                <a:sym typeface="Archivo"/>
              </a:rPr>
              <a:t>The Harness</a:t>
            </a:r>
            <a:endParaRPr/>
          </a:p>
        </p:txBody>
      </p:sp>
      <p:sp>
        <p:nvSpPr>
          <p:cNvPr id="360" name="Google Shape;360;p40"/>
          <p:cNvSpPr txBox="1"/>
          <p:nvPr/>
        </p:nvSpPr>
        <p:spPr>
          <a:xfrm>
            <a:off x="713225" y="3349050"/>
            <a:ext cx="3000000" cy="121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100">
                <a:solidFill>
                  <a:schemeClr val="dk1"/>
                </a:solidFill>
                <a:latin typeface="Archivo"/>
                <a:ea typeface="Archivo"/>
                <a:cs typeface="Archivo"/>
                <a:sym typeface="Archivo"/>
              </a:rPr>
              <a:t>The Saviour for PgWeb devs</a:t>
            </a:r>
            <a:endParaRPr sz="3100">
              <a:solidFill>
                <a:schemeClr val="dk1"/>
              </a:solidFill>
              <a:latin typeface="Archivo"/>
              <a:ea typeface="Archivo"/>
              <a:cs typeface="Archivo"/>
              <a:sym typeface="Archivo"/>
            </a:endParaRPr>
          </a:p>
        </p:txBody>
      </p:sp>
      <p:pic>
        <p:nvPicPr>
          <p:cNvPr id="361" name="Google Shape;361;p40"/>
          <p:cNvPicPr preferRelativeResize="0"/>
          <p:nvPr/>
        </p:nvPicPr>
        <p:blipFill>
          <a:blip r:embed="rId3">
            <a:alphaModFix/>
          </a:blip>
          <a:stretch>
            <a:fillRect/>
          </a:stretch>
        </p:blipFill>
        <p:spPr>
          <a:xfrm>
            <a:off x="4460225" y="1250950"/>
            <a:ext cx="3970550" cy="2836100"/>
          </a:xfrm>
          <a:prstGeom prst="rect">
            <a:avLst/>
          </a:prstGeom>
          <a:noFill/>
          <a:ln>
            <a:noFill/>
          </a:ln>
        </p:spPr>
      </p:pic>
      <p:sp>
        <p:nvSpPr>
          <p:cNvPr id="362" name="Google Shape;362;p40"/>
          <p:cNvSpPr/>
          <p:nvPr/>
        </p:nvSpPr>
        <p:spPr>
          <a:xfrm>
            <a:off x="6402525" y="0"/>
            <a:ext cx="2527416" cy="2170206"/>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chivo"/>
                <a:ea typeface="Archivo"/>
                <a:cs typeface="Archivo"/>
                <a:sym typeface="Archivo"/>
              </a:rPr>
              <a:t>I'm </a:t>
            </a:r>
            <a:r>
              <a:rPr i="1" lang="en">
                <a:latin typeface="Archivo"/>
                <a:ea typeface="Archivo"/>
                <a:cs typeface="Archivo"/>
                <a:sym typeface="Archivo"/>
              </a:rPr>
              <a:t>Slonik</a:t>
            </a:r>
            <a:r>
              <a:rPr lang="en">
                <a:latin typeface="Archivo"/>
                <a:ea typeface="Archivo"/>
                <a:cs typeface="Archivo"/>
                <a:sym typeface="Archivo"/>
              </a:rPr>
              <a:t>, and I approve of this website!</a:t>
            </a:r>
            <a:endParaRPr>
              <a:latin typeface="Archivo"/>
              <a:ea typeface="Archivo"/>
              <a:cs typeface="Archivo"/>
              <a:sym typeface="Ar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Mission</a:t>
            </a:r>
            <a:endParaRPr sz="4300"/>
          </a:p>
        </p:txBody>
      </p:sp>
      <p:cxnSp>
        <p:nvCxnSpPr>
          <p:cNvPr id="368" name="Google Shape;368;p41"/>
          <p:cNvCxnSpPr/>
          <p:nvPr/>
        </p:nvCxnSpPr>
        <p:spPr>
          <a:xfrm>
            <a:off x="8155863" y="-34800"/>
            <a:ext cx="0" cy="5213100"/>
          </a:xfrm>
          <a:prstGeom prst="straightConnector1">
            <a:avLst/>
          </a:prstGeom>
          <a:noFill/>
          <a:ln cap="flat" cmpd="sng" w="9525">
            <a:solidFill>
              <a:schemeClr val="dk1"/>
            </a:solidFill>
            <a:prstDash val="solid"/>
            <a:round/>
            <a:headEnd len="med" w="med" type="none"/>
            <a:tailEnd len="med" w="med" type="none"/>
          </a:ln>
        </p:spPr>
      </p:cxnSp>
      <p:cxnSp>
        <p:nvCxnSpPr>
          <p:cNvPr id="369" name="Google Shape;369;p41">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370" name="Google Shape;370;p41">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sp>
        <p:nvSpPr>
          <p:cNvPr id="371" name="Google Shape;371;p41"/>
          <p:cNvSpPr txBox="1"/>
          <p:nvPr/>
        </p:nvSpPr>
        <p:spPr>
          <a:xfrm>
            <a:off x="806625" y="1442175"/>
            <a:ext cx="6102000" cy="28755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Monitor</a:t>
            </a:r>
            <a:r>
              <a:rPr lang="en" sz="2400">
                <a:solidFill>
                  <a:schemeClr val="dk1"/>
                </a:solidFill>
                <a:latin typeface="Archivo"/>
                <a:ea typeface="Archivo"/>
                <a:cs typeface="Archivo"/>
                <a:sym typeface="Archivo"/>
              </a:rPr>
              <a:t> PgWeb - </a:t>
            </a:r>
            <a:r>
              <a:rPr i="1" lang="en" sz="2400">
                <a:solidFill>
                  <a:schemeClr val="dk1"/>
                </a:solidFill>
                <a:latin typeface="Archivo"/>
                <a:ea typeface="Archivo"/>
                <a:cs typeface="Archivo"/>
                <a:sym typeface="Archivo"/>
              </a:rPr>
              <a:t>from a distance</a:t>
            </a:r>
            <a:endParaRPr i="1"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Test Essential Webf</a:t>
            </a:r>
            <a:r>
              <a:rPr lang="en" sz="2400">
                <a:solidFill>
                  <a:schemeClr val="dk1"/>
                </a:solidFill>
                <a:latin typeface="Archivo"/>
                <a:ea typeface="Archivo"/>
                <a:cs typeface="Archivo"/>
                <a:sym typeface="Archivo"/>
              </a:rPr>
              <a:t>orms</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Test Authentication according to roles</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Test Documentation Loading pipeline</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Report dead URLs from the website</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Send</a:t>
            </a:r>
            <a:r>
              <a:rPr lang="en" sz="2400">
                <a:solidFill>
                  <a:schemeClr val="dk1"/>
                </a:solidFill>
                <a:latin typeface="Archivo"/>
                <a:ea typeface="Archivo"/>
                <a:cs typeface="Archivo"/>
                <a:sym typeface="Archivo"/>
              </a:rPr>
              <a:t> Errors to concerned individuals</a:t>
            </a:r>
            <a:endParaRPr sz="2400">
              <a:solidFill>
                <a:schemeClr val="dk1"/>
              </a:solidFill>
              <a:latin typeface="Archivo"/>
              <a:ea typeface="Archivo"/>
              <a:cs typeface="Archivo"/>
              <a:sym typeface="Archivo"/>
            </a:endParaRPr>
          </a:p>
        </p:txBody>
      </p:sp>
      <p:pic>
        <p:nvPicPr>
          <p:cNvPr id="372" name="Google Shape;372;p41"/>
          <p:cNvPicPr preferRelativeResize="0"/>
          <p:nvPr/>
        </p:nvPicPr>
        <p:blipFill>
          <a:blip r:embed="rId3">
            <a:alphaModFix/>
          </a:blip>
          <a:stretch>
            <a:fillRect/>
          </a:stretch>
        </p:blipFill>
        <p:spPr>
          <a:xfrm>
            <a:off x="8269377" y="10"/>
            <a:ext cx="739275" cy="762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Mission [2]..</a:t>
            </a:r>
            <a:endParaRPr sz="3900"/>
          </a:p>
        </p:txBody>
      </p:sp>
      <p:cxnSp>
        <p:nvCxnSpPr>
          <p:cNvPr id="378" name="Google Shape;378;p42"/>
          <p:cNvCxnSpPr/>
          <p:nvPr/>
        </p:nvCxnSpPr>
        <p:spPr>
          <a:xfrm>
            <a:off x="8155863" y="-34800"/>
            <a:ext cx="0" cy="5213100"/>
          </a:xfrm>
          <a:prstGeom prst="straightConnector1">
            <a:avLst/>
          </a:prstGeom>
          <a:noFill/>
          <a:ln cap="flat" cmpd="sng" w="9525">
            <a:solidFill>
              <a:schemeClr val="dk1"/>
            </a:solidFill>
            <a:prstDash val="solid"/>
            <a:round/>
            <a:headEnd len="med" w="med" type="none"/>
            <a:tailEnd len="med" w="med" type="none"/>
          </a:ln>
        </p:spPr>
      </p:cxnSp>
      <p:cxnSp>
        <p:nvCxnSpPr>
          <p:cNvPr id="379" name="Google Shape;379;p42">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380" name="Google Shape;380;p42">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sp>
        <p:nvSpPr>
          <p:cNvPr id="381" name="Google Shape;381;p42"/>
          <p:cNvSpPr txBox="1"/>
          <p:nvPr/>
        </p:nvSpPr>
        <p:spPr>
          <a:xfrm>
            <a:off x="806625" y="1518375"/>
            <a:ext cx="6102000" cy="2875500"/>
          </a:xfrm>
          <a:prstGeom prst="rect">
            <a:avLst/>
          </a:prstGeom>
          <a:noFill/>
          <a:ln>
            <a:noFill/>
          </a:ln>
        </p:spPr>
        <p:txBody>
          <a:bodyPr anchorCtr="0" anchor="t" bIns="91425" lIns="91425" spcFirstLastPara="1" rIns="91425" wrap="square" tIns="91425">
            <a:noAutofit/>
          </a:bodyPr>
          <a:lstStyle/>
          <a:p>
            <a:pPr indent="-406400" lvl="0" marL="457200" rtl="0" algn="l">
              <a:lnSpc>
                <a:spcPct val="150000"/>
              </a:lnSpc>
              <a:spcBef>
                <a:spcPts val="0"/>
              </a:spcBef>
              <a:spcAft>
                <a:spcPts val="0"/>
              </a:spcAft>
              <a:buClr>
                <a:schemeClr val="dk1"/>
              </a:buClr>
              <a:buSzPts val="2800"/>
              <a:buFont typeface="Archivo"/>
              <a:buChar char="●"/>
            </a:pPr>
            <a:r>
              <a:rPr lang="en" sz="2800">
                <a:solidFill>
                  <a:schemeClr val="dk1"/>
                </a:solidFill>
                <a:latin typeface="Archivo"/>
                <a:ea typeface="Archivo"/>
                <a:cs typeface="Archivo"/>
                <a:sym typeface="Archivo"/>
              </a:rPr>
              <a:t>Test any build of website</a:t>
            </a:r>
            <a:endParaRPr sz="2800">
              <a:solidFill>
                <a:schemeClr val="dk1"/>
              </a:solidFill>
              <a:latin typeface="Archivo"/>
              <a:ea typeface="Archivo"/>
              <a:cs typeface="Archivo"/>
              <a:sym typeface="Archivo"/>
            </a:endParaRPr>
          </a:p>
          <a:p>
            <a:pPr indent="-406400" lvl="0" marL="457200" rtl="0" algn="l">
              <a:lnSpc>
                <a:spcPct val="150000"/>
              </a:lnSpc>
              <a:spcBef>
                <a:spcPts val="0"/>
              </a:spcBef>
              <a:spcAft>
                <a:spcPts val="0"/>
              </a:spcAft>
              <a:buClr>
                <a:schemeClr val="dk1"/>
              </a:buClr>
              <a:buSzPts val="2800"/>
              <a:buFont typeface="Archivo"/>
              <a:buChar char="●"/>
            </a:pPr>
            <a:r>
              <a:rPr lang="en" sz="2800">
                <a:solidFill>
                  <a:schemeClr val="dk1"/>
                </a:solidFill>
                <a:latin typeface="Archivo"/>
                <a:ea typeface="Archivo"/>
                <a:cs typeface="Archivo"/>
                <a:sym typeface="Archivo"/>
              </a:rPr>
              <a:t>Security Tests (TBD)</a:t>
            </a:r>
            <a:endParaRPr sz="2800">
              <a:solidFill>
                <a:schemeClr val="dk1"/>
              </a:solidFill>
              <a:latin typeface="Archivo"/>
              <a:ea typeface="Archivo"/>
              <a:cs typeface="Archivo"/>
              <a:sym typeface="Archivo"/>
            </a:endParaRPr>
          </a:p>
          <a:p>
            <a:pPr indent="-406400" lvl="0" marL="457200" rtl="0" algn="l">
              <a:lnSpc>
                <a:spcPct val="150000"/>
              </a:lnSpc>
              <a:spcBef>
                <a:spcPts val="0"/>
              </a:spcBef>
              <a:spcAft>
                <a:spcPts val="0"/>
              </a:spcAft>
              <a:buClr>
                <a:schemeClr val="dk1"/>
              </a:buClr>
              <a:buSzPts val="2800"/>
              <a:buFont typeface="Archivo"/>
              <a:buChar char="●"/>
            </a:pPr>
            <a:r>
              <a:rPr lang="en" sz="2800">
                <a:solidFill>
                  <a:schemeClr val="dk1"/>
                </a:solidFill>
                <a:latin typeface="Archivo"/>
                <a:ea typeface="Archivo"/>
                <a:cs typeface="Archivo"/>
                <a:sym typeface="Archivo"/>
              </a:rPr>
              <a:t>Archiving bugs</a:t>
            </a:r>
            <a:endParaRPr sz="2800">
              <a:solidFill>
                <a:schemeClr val="dk1"/>
              </a:solidFill>
              <a:latin typeface="Archivo"/>
              <a:ea typeface="Archivo"/>
              <a:cs typeface="Archivo"/>
              <a:sym typeface="Archivo"/>
            </a:endParaRPr>
          </a:p>
          <a:p>
            <a:pPr indent="-406400" lvl="0" marL="457200" rtl="0" algn="l">
              <a:lnSpc>
                <a:spcPct val="150000"/>
              </a:lnSpc>
              <a:spcBef>
                <a:spcPts val="0"/>
              </a:spcBef>
              <a:spcAft>
                <a:spcPts val="0"/>
              </a:spcAft>
              <a:buClr>
                <a:schemeClr val="dk1"/>
              </a:buClr>
              <a:buSzPts val="2800"/>
              <a:buFont typeface="Archivo"/>
              <a:buChar char="●"/>
            </a:pPr>
            <a:r>
              <a:rPr lang="en" sz="2800">
                <a:solidFill>
                  <a:schemeClr val="dk1"/>
                </a:solidFill>
                <a:latin typeface="Archivo"/>
                <a:ea typeface="Archivo"/>
                <a:cs typeface="Archivo"/>
                <a:sym typeface="Archivo"/>
              </a:rPr>
              <a:t>… All of this in a plug ‘n play format</a:t>
            </a:r>
            <a:endParaRPr sz="2800">
              <a:solidFill>
                <a:schemeClr val="dk1"/>
              </a:solidFill>
              <a:latin typeface="Archivo"/>
              <a:ea typeface="Archivo"/>
              <a:cs typeface="Archivo"/>
              <a:sym typeface="Archivo"/>
            </a:endParaRPr>
          </a:p>
        </p:txBody>
      </p:sp>
      <p:pic>
        <p:nvPicPr>
          <p:cNvPr id="382" name="Google Shape;382;p42"/>
          <p:cNvPicPr preferRelativeResize="0"/>
          <p:nvPr/>
        </p:nvPicPr>
        <p:blipFill>
          <a:blip r:embed="rId3">
            <a:alphaModFix/>
          </a:blip>
          <a:stretch>
            <a:fillRect/>
          </a:stretch>
        </p:blipFill>
        <p:spPr>
          <a:xfrm>
            <a:off x="8297864" y="10"/>
            <a:ext cx="739275" cy="7627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type="title"/>
          </p:nvPr>
        </p:nvSpPr>
        <p:spPr>
          <a:xfrm>
            <a:off x="720000" y="423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How are we doing all of this?</a:t>
            </a:r>
            <a:endParaRPr sz="3500"/>
          </a:p>
        </p:txBody>
      </p:sp>
      <p:sp>
        <p:nvSpPr>
          <p:cNvPr id="388" name="Google Shape;388;p43"/>
          <p:cNvSpPr txBox="1"/>
          <p:nvPr/>
        </p:nvSpPr>
        <p:spPr>
          <a:xfrm>
            <a:off x="664275" y="1328575"/>
            <a:ext cx="8123400" cy="3606300"/>
          </a:xfrm>
          <a:prstGeom prst="rect">
            <a:avLst/>
          </a:prstGeom>
          <a:noFill/>
          <a:ln>
            <a:noFill/>
          </a:ln>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Utilizing the </a:t>
            </a:r>
            <a:r>
              <a:rPr lang="en" sz="1900" u="sng">
                <a:solidFill>
                  <a:schemeClr val="hlink"/>
                </a:solidFill>
                <a:latin typeface="Roboto Mono Medium"/>
                <a:ea typeface="Roboto Mono Medium"/>
                <a:cs typeface="Roboto Mono Medium"/>
                <a:sym typeface="Roboto Mono Medium"/>
                <a:hlinkClick r:id="rId4"/>
              </a:rPr>
              <a:t>TestCase</a:t>
            </a:r>
            <a:r>
              <a:rPr lang="en" sz="1900">
                <a:solidFill>
                  <a:schemeClr val="dk1"/>
                </a:solidFill>
                <a:latin typeface="Archivo"/>
                <a:ea typeface="Archivo"/>
                <a:cs typeface="Archivo"/>
                <a:sym typeface="Archivo"/>
              </a:rPr>
              <a:t> Classes available in Django</a:t>
            </a:r>
            <a:endParaRPr sz="1900">
              <a:solidFill>
                <a:schemeClr val="dk1"/>
              </a:solidFill>
              <a:latin typeface="Archivo"/>
              <a:ea typeface="Archivo"/>
              <a:cs typeface="Archivo"/>
              <a:sym typeface="Archivo"/>
            </a:endParaRPr>
          </a:p>
          <a:p>
            <a:pPr indent="-349250" lvl="0" marL="457200" rtl="0" algn="l">
              <a:lnSpc>
                <a:spcPct val="200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Selenium for Functional Testing (</a:t>
            </a:r>
            <a:r>
              <a:rPr lang="en" sz="1900" u="sng">
                <a:solidFill>
                  <a:schemeClr val="hlink"/>
                </a:solidFill>
                <a:latin typeface="Roboto Mono Medium"/>
                <a:ea typeface="Roboto Mono Medium"/>
                <a:cs typeface="Roboto Mono Medium"/>
                <a:sym typeface="Roboto Mono Medium"/>
                <a:hlinkClick r:id="rId5"/>
              </a:rPr>
              <a:t>LiveServerTestCases</a:t>
            </a:r>
            <a:r>
              <a:rPr lang="en" sz="1900">
                <a:solidFill>
                  <a:schemeClr val="dk1"/>
                </a:solidFill>
                <a:latin typeface="Archivo"/>
                <a:ea typeface="Archivo"/>
                <a:cs typeface="Archivo"/>
                <a:sym typeface="Archivo"/>
              </a:rPr>
              <a:t>)</a:t>
            </a:r>
            <a:endParaRPr sz="1900">
              <a:solidFill>
                <a:schemeClr val="dk1"/>
              </a:solidFill>
              <a:latin typeface="Archivo"/>
              <a:ea typeface="Archivo"/>
              <a:cs typeface="Archivo"/>
              <a:sym typeface="Archivo"/>
            </a:endParaRPr>
          </a:p>
          <a:p>
            <a:pPr indent="-349250" lvl="0" marL="457200" rtl="0" algn="l">
              <a:lnSpc>
                <a:spcPct val="200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Django ORM for Database access</a:t>
            </a:r>
            <a:endParaRPr sz="1900">
              <a:solidFill>
                <a:schemeClr val="dk1"/>
              </a:solidFill>
              <a:latin typeface="Archivo"/>
              <a:ea typeface="Archivo"/>
              <a:cs typeface="Archivo"/>
              <a:sym typeface="Archivo"/>
            </a:endParaRPr>
          </a:p>
          <a:p>
            <a:pPr indent="-349250" lvl="0" marL="457200" rtl="0" algn="l">
              <a:lnSpc>
                <a:spcPct val="200000"/>
              </a:lnSpc>
              <a:spcBef>
                <a:spcPts val="0"/>
              </a:spcBef>
              <a:spcAft>
                <a:spcPts val="0"/>
              </a:spcAft>
              <a:buClr>
                <a:schemeClr val="dk1"/>
              </a:buClr>
              <a:buSzPts val="1900"/>
              <a:buFont typeface="Archivo"/>
              <a:buChar char="●"/>
            </a:pPr>
            <a:r>
              <a:rPr lang="en" sz="1900" u="sng">
                <a:solidFill>
                  <a:schemeClr val="hlink"/>
                </a:solidFill>
                <a:latin typeface="Roboto Mono Medium"/>
                <a:ea typeface="Roboto Mono Medium"/>
                <a:cs typeface="Roboto Mono Medium"/>
                <a:sym typeface="Roboto Mono Medium"/>
                <a:hlinkClick r:id="rId6"/>
              </a:rPr>
              <a:t>Unlighthouse</a:t>
            </a:r>
            <a:r>
              <a:rPr lang="en" sz="1900">
                <a:solidFill>
                  <a:schemeClr val="dk1"/>
                </a:solidFill>
                <a:latin typeface="Archivo"/>
                <a:ea typeface="Archivo"/>
                <a:cs typeface="Archivo"/>
                <a:sym typeface="Archivo"/>
              </a:rPr>
              <a:t> for Accessibility Tests</a:t>
            </a:r>
            <a:endParaRPr sz="1900">
              <a:solidFill>
                <a:schemeClr val="dk1"/>
              </a:solidFill>
              <a:latin typeface="Archivo"/>
              <a:ea typeface="Archivo"/>
              <a:cs typeface="Archivo"/>
              <a:sym typeface="Archivo"/>
            </a:endParaRPr>
          </a:p>
          <a:p>
            <a:pPr indent="-349250" lvl="0" marL="457200" rtl="0" algn="l">
              <a:lnSpc>
                <a:spcPct val="200000"/>
              </a:lnSpc>
              <a:spcBef>
                <a:spcPts val="0"/>
              </a:spcBef>
              <a:spcAft>
                <a:spcPts val="0"/>
              </a:spcAft>
              <a:buClr>
                <a:schemeClr val="dk1"/>
              </a:buClr>
              <a:buSzPts val="1900"/>
              <a:buFont typeface="Archivo"/>
              <a:buChar char="●"/>
            </a:pPr>
            <a:r>
              <a:rPr lang="en" sz="1900" u="sng">
                <a:solidFill>
                  <a:schemeClr val="hlink"/>
                </a:solidFill>
                <a:latin typeface="Roboto Mono Medium"/>
                <a:ea typeface="Roboto Mono Medium"/>
                <a:cs typeface="Roboto Mono Medium"/>
                <a:sym typeface="Roboto Mono Medium"/>
                <a:hlinkClick r:id="rId7"/>
              </a:rPr>
              <a:t>PaLM</a:t>
            </a:r>
            <a:r>
              <a:rPr lang="en" sz="1900">
                <a:solidFill>
                  <a:schemeClr val="dk1"/>
                </a:solidFill>
                <a:latin typeface="Archivo"/>
                <a:ea typeface="Archivo"/>
                <a:cs typeface="Archivo"/>
                <a:sym typeface="Archivo"/>
              </a:rPr>
              <a:t> for report sanitization and possible troubleshooting steps (Expr)</a:t>
            </a:r>
            <a:endParaRPr sz="1900">
              <a:solidFill>
                <a:schemeClr val="dk1"/>
              </a:solidFill>
              <a:latin typeface="Archivo"/>
              <a:ea typeface="Archivo"/>
              <a:cs typeface="Archivo"/>
              <a:sym typeface="Archivo"/>
            </a:endParaRPr>
          </a:p>
          <a:p>
            <a:pPr indent="-349250" lvl="0" marL="457200" rtl="0" algn="l">
              <a:lnSpc>
                <a:spcPct val="200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Running In GitHub Actions inside of a Headless browser instance</a:t>
            </a:r>
            <a:endParaRPr sz="1900">
              <a:solidFill>
                <a:schemeClr val="dk1"/>
              </a:solidFill>
              <a:latin typeface="Archivo"/>
              <a:ea typeface="Archivo"/>
              <a:cs typeface="Archivo"/>
              <a:sym typeface="Archivo"/>
            </a:endParaRPr>
          </a:p>
        </p:txBody>
      </p:sp>
      <p:pic>
        <p:nvPicPr>
          <p:cNvPr id="389" name="Google Shape;389;p43"/>
          <p:cNvPicPr preferRelativeResize="0"/>
          <p:nvPr/>
        </p:nvPicPr>
        <p:blipFill>
          <a:blip r:embed="rId8">
            <a:alphaModFix/>
          </a:blip>
          <a:stretch>
            <a:fillRect/>
          </a:stretch>
        </p:blipFill>
        <p:spPr>
          <a:xfrm>
            <a:off x="8278889" y="63135"/>
            <a:ext cx="739275" cy="762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2360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Overview of the Harness</a:t>
            </a:r>
            <a:endParaRPr sz="3300"/>
          </a:p>
        </p:txBody>
      </p:sp>
      <p:pic>
        <p:nvPicPr>
          <p:cNvPr id="395" name="Google Shape;395;p44"/>
          <p:cNvPicPr preferRelativeResize="0"/>
          <p:nvPr/>
        </p:nvPicPr>
        <p:blipFill>
          <a:blip r:embed="rId3">
            <a:alphaModFix/>
          </a:blip>
          <a:stretch>
            <a:fillRect/>
          </a:stretch>
        </p:blipFill>
        <p:spPr>
          <a:xfrm>
            <a:off x="8288364" y="10"/>
            <a:ext cx="739275" cy="762726"/>
          </a:xfrm>
          <a:prstGeom prst="rect">
            <a:avLst/>
          </a:prstGeom>
          <a:noFill/>
          <a:ln>
            <a:noFill/>
          </a:ln>
        </p:spPr>
      </p:pic>
      <p:pic>
        <p:nvPicPr>
          <p:cNvPr id="396" name="Google Shape;396;p44">
            <a:hlinkClick r:id="rId4"/>
          </p:cNvPr>
          <p:cNvPicPr preferRelativeResize="0"/>
          <p:nvPr/>
        </p:nvPicPr>
        <p:blipFill>
          <a:blip r:embed="rId5">
            <a:alphaModFix/>
          </a:blip>
          <a:stretch>
            <a:fillRect/>
          </a:stretch>
        </p:blipFill>
        <p:spPr>
          <a:xfrm>
            <a:off x="187325" y="1159375"/>
            <a:ext cx="8635999" cy="36301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 Directory Structure </a:t>
            </a:r>
            <a:endParaRPr/>
          </a:p>
        </p:txBody>
      </p:sp>
      <p:pic>
        <p:nvPicPr>
          <p:cNvPr id="402" name="Google Shape;402;p45"/>
          <p:cNvPicPr preferRelativeResize="0"/>
          <p:nvPr/>
        </p:nvPicPr>
        <p:blipFill>
          <a:blip r:embed="rId4">
            <a:alphaModFix/>
          </a:blip>
          <a:stretch>
            <a:fillRect/>
          </a:stretch>
        </p:blipFill>
        <p:spPr>
          <a:xfrm>
            <a:off x="720000" y="1198600"/>
            <a:ext cx="4248150" cy="3762375"/>
          </a:xfrm>
          <a:prstGeom prst="rect">
            <a:avLst/>
          </a:prstGeom>
          <a:noFill/>
          <a:ln>
            <a:noFill/>
          </a:ln>
        </p:spPr>
      </p:pic>
      <p:cxnSp>
        <p:nvCxnSpPr>
          <p:cNvPr id="403" name="Google Shape;403;p45"/>
          <p:cNvCxnSpPr/>
          <p:nvPr/>
        </p:nvCxnSpPr>
        <p:spPr>
          <a:xfrm flipH="1" rot="10800000">
            <a:off x="4507675" y="1461700"/>
            <a:ext cx="1727100" cy="28200"/>
          </a:xfrm>
          <a:prstGeom prst="straightConnector1">
            <a:avLst/>
          </a:prstGeom>
          <a:noFill/>
          <a:ln cap="flat" cmpd="sng" w="9525">
            <a:solidFill>
              <a:srgbClr val="FF0000"/>
            </a:solidFill>
            <a:prstDash val="solid"/>
            <a:round/>
            <a:headEnd len="med" w="med" type="none"/>
            <a:tailEnd len="med" w="med" type="triangle"/>
          </a:ln>
        </p:spPr>
      </p:cxnSp>
      <p:sp>
        <p:nvSpPr>
          <p:cNvPr id="404" name="Google Shape;404;p45"/>
          <p:cNvSpPr txBox="1"/>
          <p:nvPr/>
        </p:nvSpPr>
        <p:spPr>
          <a:xfrm>
            <a:off x="6215850" y="1252650"/>
            <a:ext cx="25242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rchivo"/>
                <a:ea typeface="Archivo"/>
                <a:cs typeface="Archivo"/>
                <a:sym typeface="Archivo"/>
              </a:rPr>
              <a:t>Monitor &amp; Run Test Workflows</a:t>
            </a:r>
            <a:endParaRPr sz="2000">
              <a:solidFill>
                <a:schemeClr val="dk1"/>
              </a:solidFill>
              <a:latin typeface="Archivo"/>
              <a:ea typeface="Archivo"/>
              <a:cs typeface="Archivo"/>
              <a:sym typeface="Archivo"/>
            </a:endParaRPr>
          </a:p>
        </p:txBody>
      </p:sp>
      <p:cxnSp>
        <p:nvCxnSpPr>
          <p:cNvPr id="405" name="Google Shape;405;p45"/>
          <p:cNvCxnSpPr/>
          <p:nvPr/>
        </p:nvCxnSpPr>
        <p:spPr>
          <a:xfrm flipH="1" rot="10800000">
            <a:off x="4593100" y="4661875"/>
            <a:ext cx="1565700" cy="26100"/>
          </a:xfrm>
          <a:prstGeom prst="straightConnector1">
            <a:avLst/>
          </a:prstGeom>
          <a:noFill/>
          <a:ln cap="flat" cmpd="sng" w="9525">
            <a:solidFill>
              <a:srgbClr val="FF0000"/>
            </a:solidFill>
            <a:prstDash val="solid"/>
            <a:round/>
            <a:headEnd len="med" w="med" type="none"/>
            <a:tailEnd len="med" w="med" type="triangle"/>
          </a:ln>
        </p:spPr>
      </p:cxnSp>
      <p:sp>
        <p:nvSpPr>
          <p:cNvPr id="406" name="Google Shape;406;p45"/>
          <p:cNvSpPr txBox="1"/>
          <p:nvPr/>
        </p:nvSpPr>
        <p:spPr>
          <a:xfrm>
            <a:off x="6158800" y="4447225"/>
            <a:ext cx="25242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rchivo"/>
                <a:ea typeface="Archivo"/>
                <a:cs typeface="Archivo"/>
                <a:sym typeface="Archivo"/>
              </a:rPr>
              <a:t>Libraries Used</a:t>
            </a:r>
            <a:endParaRPr sz="2000">
              <a:solidFill>
                <a:schemeClr val="dk1"/>
              </a:solidFill>
              <a:latin typeface="Archivo"/>
              <a:ea typeface="Archivo"/>
              <a:cs typeface="Archivo"/>
              <a:sym typeface="Archivo"/>
            </a:endParaRPr>
          </a:p>
        </p:txBody>
      </p:sp>
      <p:cxnSp>
        <p:nvCxnSpPr>
          <p:cNvPr id="407" name="Google Shape;407;p45"/>
          <p:cNvCxnSpPr/>
          <p:nvPr/>
        </p:nvCxnSpPr>
        <p:spPr>
          <a:xfrm flipH="1" rot="10800000">
            <a:off x="4650150" y="4093050"/>
            <a:ext cx="1565700" cy="26100"/>
          </a:xfrm>
          <a:prstGeom prst="straightConnector1">
            <a:avLst/>
          </a:prstGeom>
          <a:noFill/>
          <a:ln cap="flat" cmpd="sng" w="9525">
            <a:solidFill>
              <a:srgbClr val="FF0000"/>
            </a:solidFill>
            <a:prstDash val="solid"/>
            <a:round/>
            <a:headEnd len="med" w="med" type="none"/>
            <a:tailEnd len="med" w="med" type="triangle"/>
          </a:ln>
        </p:spPr>
      </p:cxnSp>
      <p:sp>
        <p:nvSpPr>
          <p:cNvPr id="408" name="Google Shape;408;p45"/>
          <p:cNvSpPr txBox="1"/>
          <p:nvPr/>
        </p:nvSpPr>
        <p:spPr>
          <a:xfrm>
            <a:off x="6215850" y="3878400"/>
            <a:ext cx="3074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rchivo"/>
                <a:ea typeface="Archivo"/>
                <a:cs typeface="Archivo"/>
                <a:sym typeface="Archivo"/>
              </a:rPr>
              <a:t>Latest Commit in PgWeb</a:t>
            </a:r>
            <a:endParaRPr sz="2000">
              <a:solidFill>
                <a:schemeClr val="dk1"/>
              </a:solidFill>
              <a:latin typeface="Archivo"/>
              <a:ea typeface="Archivo"/>
              <a:cs typeface="Archivo"/>
              <a:sym typeface="Archivo"/>
            </a:endParaRPr>
          </a:p>
        </p:txBody>
      </p:sp>
      <p:cxnSp>
        <p:nvCxnSpPr>
          <p:cNvPr id="409" name="Google Shape;409;p45"/>
          <p:cNvCxnSpPr/>
          <p:nvPr/>
        </p:nvCxnSpPr>
        <p:spPr>
          <a:xfrm>
            <a:off x="4660075" y="2023300"/>
            <a:ext cx="967500" cy="216300"/>
          </a:xfrm>
          <a:prstGeom prst="straightConnector1">
            <a:avLst/>
          </a:prstGeom>
          <a:noFill/>
          <a:ln cap="flat" cmpd="sng" w="9525">
            <a:solidFill>
              <a:srgbClr val="FF0000"/>
            </a:solidFill>
            <a:prstDash val="solid"/>
            <a:round/>
            <a:headEnd len="med" w="med" type="none"/>
            <a:tailEnd len="med" w="med" type="triangle"/>
          </a:ln>
        </p:spPr>
      </p:cxnSp>
      <p:sp>
        <p:nvSpPr>
          <p:cNvPr id="410" name="Google Shape;410;p45"/>
          <p:cNvSpPr txBox="1"/>
          <p:nvPr/>
        </p:nvSpPr>
        <p:spPr>
          <a:xfrm>
            <a:off x="5760350" y="2116225"/>
            <a:ext cx="2457900" cy="11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rchivo"/>
                <a:ea typeface="Archivo"/>
                <a:cs typeface="Archivo"/>
                <a:sym typeface="Archivo"/>
              </a:rPr>
              <a:t>Main Code base for the Harness</a:t>
            </a:r>
            <a:endParaRPr sz="2000">
              <a:solidFill>
                <a:schemeClr val="dk1"/>
              </a:solidFill>
              <a:latin typeface="Archivo"/>
              <a:ea typeface="Archivo"/>
              <a:cs typeface="Archivo"/>
              <a:sym typeface="Archivo"/>
            </a:endParaRPr>
          </a:p>
        </p:txBody>
      </p:sp>
      <p:pic>
        <p:nvPicPr>
          <p:cNvPr id="411" name="Google Shape;411;p45"/>
          <p:cNvPicPr preferRelativeResize="0"/>
          <p:nvPr/>
        </p:nvPicPr>
        <p:blipFill>
          <a:blip r:embed="rId5">
            <a:alphaModFix/>
          </a:blip>
          <a:stretch>
            <a:fillRect/>
          </a:stretch>
        </p:blipFill>
        <p:spPr>
          <a:xfrm>
            <a:off x="8278889" y="63135"/>
            <a:ext cx="739275" cy="762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Overview - Directory Structure </a:t>
            </a:r>
            <a:endParaRPr sz="3400"/>
          </a:p>
        </p:txBody>
      </p:sp>
      <p:cxnSp>
        <p:nvCxnSpPr>
          <p:cNvPr id="417" name="Google Shape;417;p46"/>
          <p:cNvCxnSpPr/>
          <p:nvPr/>
        </p:nvCxnSpPr>
        <p:spPr>
          <a:xfrm>
            <a:off x="1148000" y="2268075"/>
            <a:ext cx="300" cy="1442400"/>
          </a:xfrm>
          <a:prstGeom prst="straightConnector1">
            <a:avLst/>
          </a:prstGeom>
          <a:noFill/>
          <a:ln cap="flat" cmpd="sng" w="9525">
            <a:solidFill>
              <a:srgbClr val="FF0000"/>
            </a:solidFill>
            <a:prstDash val="solid"/>
            <a:round/>
            <a:headEnd len="med" w="med" type="none"/>
            <a:tailEnd len="med" w="med" type="triangle"/>
          </a:ln>
        </p:spPr>
      </p:cxnSp>
      <p:sp>
        <p:nvSpPr>
          <p:cNvPr id="418" name="Google Shape;418;p46"/>
          <p:cNvSpPr txBox="1"/>
          <p:nvPr/>
        </p:nvSpPr>
        <p:spPr>
          <a:xfrm>
            <a:off x="578875" y="3805150"/>
            <a:ext cx="28281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rchivo"/>
                <a:ea typeface="Archivo"/>
                <a:cs typeface="Archivo"/>
                <a:sym typeface="Archivo"/>
              </a:rPr>
              <a:t>CronJob to Monitor The PGweb Repository</a:t>
            </a:r>
            <a:endParaRPr sz="2000">
              <a:solidFill>
                <a:schemeClr val="dk1"/>
              </a:solidFill>
              <a:latin typeface="Archivo"/>
              <a:ea typeface="Archivo"/>
              <a:cs typeface="Archivo"/>
              <a:sym typeface="Archivo"/>
            </a:endParaRPr>
          </a:p>
        </p:txBody>
      </p:sp>
      <p:pic>
        <p:nvPicPr>
          <p:cNvPr id="419" name="Google Shape;419;p46"/>
          <p:cNvPicPr preferRelativeResize="0"/>
          <p:nvPr/>
        </p:nvPicPr>
        <p:blipFill>
          <a:blip r:embed="rId3">
            <a:alphaModFix/>
          </a:blip>
          <a:stretch>
            <a:fillRect/>
          </a:stretch>
        </p:blipFill>
        <p:spPr>
          <a:xfrm>
            <a:off x="2220775" y="1439638"/>
            <a:ext cx="4305300" cy="1552575"/>
          </a:xfrm>
          <a:prstGeom prst="rect">
            <a:avLst/>
          </a:prstGeom>
          <a:noFill/>
          <a:ln>
            <a:noFill/>
          </a:ln>
        </p:spPr>
      </p:pic>
      <p:cxnSp>
        <p:nvCxnSpPr>
          <p:cNvPr id="420" name="Google Shape;420;p46"/>
          <p:cNvCxnSpPr/>
          <p:nvPr/>
        </p:nvCxnSpPr>
        <p:spPr>
          <a:xfrm flipH="1" rot="10800000">
            <a:off x="1148000" y="2268075"/>
            <a:ext cx="1490100" cy="9600"/>
          </a:xfrm>
          <a:prstGeom prst="straightConnector1">
            <a:avLst/>
          </a:prstGeom>
          <a:noFill/>
          <a:ln cap="flat" cmpd="sng" w="9525">
            <a:solidFill>
              <a:srgbClr val="FF0000"/>
            </a:solidFill>
            <a:prstDash val="solid"/>
            <a:round/>
            <a:headEnd len="med" w="med" type="none"/>
            <a:tailEnd len="med" w="med" type="none"/>
          </a:ln>
        </p:spPr>
      </p:cxnSp>
      <p:pic>
        <p:nvPicPr>
          <p:cNvPr id="421" name="Google Shape;421;p46"/>
          <p:cNvPicPr preferRelativeResize="0"/>
          <p:nvPr/>
        </p:nvPicPr>
        <p:blipFill>
          <a:blip r:embed="rId4">
            <a:alphaModFix/>
          </a:blip>
          <a:stretch>
            <a:fillRect/>
          </a:stretch>
        </p:blipFill>
        <p:spPr>
          <a:xfrm>
            <a:off x="8278889" y="63135"/>
            <a:ext cx="739275" cy="762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47"/>
          <p:cNvPicPr preferRelativeResize="0"/>
          <p:nvPr/>
        </p:nvPicPr>
        <p:blipFill>
          <a:blip r:embed="rId3">
            <a:alphaModFix/>
          </a:blip>
          <a:stretch>
            <a:fillRect/>
          </a:stretch>
        </p:blipFill>
        <p:spPr>
          <a:xfrm>
            <a:off x="0" y="-15749"/>
            <a:ext cx="5258065" cy="5143500"/>
          </a:xfrm>
          <a:prstGeom prst="rect">
            <a:avLst/>
          </a:prstGeom>
          <a:noFill/>
          <a:ln>
            <a:noFill/>
          </a:ln>
        </p:spPr>
      </p:pic>
      <p:sp>
        <p:nvSpPr>
          <p:cNvPr id="427" name="Google Shape;427;p47"/>
          <p:cNvSpPr txBox="1"/>
          <p:nvPr>
            <p:ph type="title"/>
          </p:nvPr>
        </p:nvSpPr>
        <p:spPr>
          <a:xfrm>
            <a:off x="5407650" y="329350"/>
            <a:ext cx="226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Monitoring</a:t>
            </a:r>
            <a:endParaRPr/>
          </a:p>
        </p:txBody>
      </p:sp>
      <p:cxnSp>
        <p:nvCxnSpPr>
          <p:cNvPr id="428" name="Google Shape;428;p47">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429" name="Google Shape;429;p47">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sp>
        <p:nvSpPr>
          <p:cNvPr id="430" name="Google Shape;430;p47"/>
          <p:cNvSpPr txBox="1"/>
          <p:nvPr/>
        </p:nvSpPr>
        <p:spPr>
          <a:xfrm>
            <a:off x="5385425" y="1327775"/>
            <a:ext cx="3468900" cy="328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900">
                <a:solidFill>
                  <a:schemeClr val="dk1"/>
                </a:solidFill>
                <a:latin typeface="Archivo"/>
                <a:ea typeface="Archivo"/>
                <a:cs typeface="Archivo"/>
                <a:sym typeface="Archivo"/>
              </a:rPr>
              <a:t>Monitor </a:t>
            </a:r>
            <a:r>
              <a:rPr b="1" lang="en" sz="1900">
                <a:solidFill>
                  <a:schemeClr val="dk1"/>
                </a:solidFill>
                <a:latin typeface="Archivo"/>
                <a:ea typeface="Archivo"/>
                <a:cs typeface="Archivo"/>
                <a:sym typeface="Archivo"/>
              </a:rPr>
              <a:t>Cron Job</a:t>
            </a:r>
            <a:endParaRPr b="1" sz="1900">
              <a:solidFill>
                <a:schemeClr val="dk1"/>
              </a:solidFill>
              <a:latin typeface="Archivo"/>
              <a:ea typeface="Archivo"/>
              <a:cs typeface="Archivo"/>
              <a:sym typeface="Archivo"/>
            </a:endParaRPr>
          </a:p>
          <a:p>
            <a:pPr indent="-349250" lvl="0" marL="457200" rtl="0" algn="l">
              <a:lnSpc>
                <a:spcPct val="150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Utilizing GitHub Actions</a:t>
            </a:r>
            <a:endParaRPr sz="1900">
              <a:solidFill>
                <a:schemeClr val="dk1"/>
              </a:solidFill>
              <a:latin typeface="Archivo"/>
              <a:ea typeface="Archivo"/>
              <a:cs typeface="Archivo"/>
              <a:sym typeface="Archivo"/>
            </a:endParaRPr>
          </a:p>
          <a:p>
            <a:pPr indent="-349250" lvl="0" marL="457200" rtl="0" algn="l">
              <a:lnSpc>
                <a:spcPct val="150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Runs 4 times a day</a:t>
            </a:r>
            <a:endParaRPr sz="1900">
              <a:solidFill>
                <a:schemeClr val="dk1"/>
              </a:solidFill>
              <a:latin typeface="Archivo"/>
              <a:ea typeface="Archivo"/>
              <a:cs typeface="Archivo"/>
              <a:sym typeface="Archivo"/>
            </a:endParaRPr>
          </a:p>
          <a:p>
            <a:pPr indent="-349250" lvl="0" marL="457200" rtl="0" algn="l">
              <a:lnSpc>
                <a:spcPct val="150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Checks commit Ids</a:t>
            </a:r>
            <a:endParaRPr sz="1900">
              <a:solidFill>
                <a:schemeClr val="dk1"/>
              </a:solidFill>
              <a:latin typeface="Archivo"/>
              <a:ea typeface="Archivo"/>
              <a:cs typeface="Archivo"/>
              <a:sym typeface="Archivo"/>
            </a:endParaRPr>
          </a:p>
          <a:p>
            <a:pPr indent="-349250" lvl="0" marL="457200" rtl="0" algn="l">
              <a:lnSpc>
                <a:spcPct val="150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If any changes -&gt; Update last commit value &amp; Trigger Tests</a:t>
            </a:r>
            <a:endParaRPr sz="1900">
              <a:solidFill>
                <a:schemeClr val="dk1"/>
              </a:solidFill>
              <a:latin typeface="Archivo"/>
              <a:ea typeface="Archivo"/>
              <a:cs typeface="Archivo"/>
              <a:sym typeface="Archivo"/>
            </a:endParaRPr>
          </a:p>
        </p:txBody>
      </p:sp>
      <p:pic>
        <p:nvPicPr>
          <p:cNvPr id="431" name="Google Shape;431;p47"/>
          <p:cNvPicPr preferRelativeResize="0"/>
          <p:nvPr/>
        </p:nvPicPr>
        <p:blipFill>
          <a:blip r:embed="rId4">
            <a:alphaModFix/>
          </a:blip>
          <a:stretch>
            <a:fillRect/>
          </a:stretch>
        </p:blipFill>
        <p:spPr>
          <a:xfrm>
            <a:off x="8278889" y="63135"/>
            <a:ext cx="739275" cy="762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96200" y="-76975"/>
            <a:ext cx="3411600" cy="14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About Me!</a:t>
            </a:r>
            <a:endParaRPr sz="3600"/>
          </a:p>
        </p:txBody>
      </p:sp>
      <p:sp>
        <p:nvSpPr>
          <p:cNvPr id="195" name="Google Shape;195;p30"/>
          <p:cNvSpPr txBox="1"/>
          <p:nvPr>
            <p:ph idx="1" type="subTitle"/>
          </p:nvPr>
        </p:nvSpPr>
        <p:spPr>
          <a:xfrm>
            <a:off x="720000" y="1378675"/>
            <a:ext cx="5951400" cy="2929200"/>
          </a:xfrm>
          <a:prstGeom prst="rect">
            <a:avLst/>
          </a:prstGeom>
        </p:spPr>
        <p:txBody>
          <a:bodyPr anchorCtr="0" anchor="t" bIns="91425" lIns="91425" spcFirstLastPara="1" rIns="91425" wrap="square" tIns="91425">
            <a:noAutofit/>
          </a:bodyPr>
          <a:lstStyle/>
          <a:p>
            <a:pPr indent="-361950" lvl="0" marL="457200" rtl="0" algn="l">
              <a:spcBef>
                <a:spcPts val="1000"/>
              </a:spcBef>
              <a:spcAft>
                <a:spcPts val="0"/>
              </a:spcAft>
              <a:buSzPts val="2100"/>
              <a:buChar char="●"/>
            </a:pPr>
            <a:r>
              <a:rPr lang="en" sz="2100"/>
              <a:t>I am Akshat Jaimini.</a:t>
            </a:r>
            <a:endParaRPr sz="2100"/>
          </a:p>
          <a:p>
            <a:pPr indent="-361950" lvl="0" marL="457200" rtl="0" algn="l">
              <a:spcBef>
                <a:spcPts val="1000"/>
              </a:spcBef>
              <a:spcAft>
                <a:spcPts val="0"/>
              </a:spcAft>
              <a:buSzPts val="2100"/>
              <a:buChar char="●"/>
            </a:pPr>
            <a:r>
              <a:rPr lang="en" sz="2100"/>
              <a:t>Undergraduate</a:t>
            </a:r>
            <a:r>
              <a:rPr lang="en" sz="2100"/>
              <a:t> Engineering Student at Thapar University, India.</a:t>
            </a:r>
            <a:endParaRPr sz="2100"/>
          </a:p>
          <a:p>
            <a:pPr indent="-361950" lvl="0" marL="457200" rtl="0" algn="l">
              <a:spcBef>
                <a:spcPts val="1000"/>
              </a:spcBef>
              <a:spcAft>
                <a:spcPts val="0"/>
              </a:spcAft>
              <a:buSzPts val="2100"/>
              <a:buChar char="●"/>
            </a:pPr>
            <a:r>
              <a:rPr lang="en" sz="2100"/>
              <a:t>Joined the PostgreSQL community in 2023</a:t>
            </a:r>
            <a:endParaRPr sz="2100"/>
          </a:p>
          <a:p>
            <a:pPr indent="-361950" lvl="0" marL="457200" rtl="0" algn="l">
              <a:spcBef>
                <a:spcPts val="1000"/>
              </a:spcBef>
              <a:spcAft>
                <a:spcPts val="0"/>
              </a:spcAft>
              <a:buSzPts val="2100"/>
              <a:buChar char="●"/>
            </a:pPr>
            <a:r>
              <a:rPr lang="en" sz="2100"/>
              <a:t>I Love Opensource!</a:t>
            </a:r>
            <a:endParaRPr sz="2100"/>
          </a:p>
          <a:p>
            <a:pPr indent="-361950" lvl="0" marL="457200" rtl="0" algn="l">
              <a:spcBef>
                <a:spcPts val="1000"/>
              </a:spcBef>
              <a:spcAft>
                <a:spcPts val="0"/>
              </a:spcAft>
              <a:buSzPts val="2100"/>
              <a:buChar char="●"/>
            </a:pPr>
            <a:r>
              <a:rPr lang="en" sz="2100"/>
              <a:t>PS: I am also a MetalHead ;)</a:t>
            </a:r>
            <a:endParaRPr sz="2100"/>
          </a:p>
        </p:txBody>
      </p:sp>
      <p:cxnSp>
        <p:nvCxnSpPr>
          <p:cNvPr id="196" name="Google Shape;196;p30">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197" name="Google Shape;197;p30">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198" name="Google Shape;198;p30"/>
          <p:cNvCxnSpPr/>
          <p:nvPr/>
        </p:nvCxnSpPr>
        <p:spPr>
          <a:xfrm>
            <a:off x="6594482" y="-34800"/>
            <a:ext cx="0" cy="521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 Directory Structure </a:t>
            </a:r>
            <a:endParaRPr/>
          </a:p>
        </p:txBody>
      </p:sp>
      <p:cxnSp>
        <p:nvCxnSpPr>
          <p:cNvPr id="437" name="Google Shape;437;p48"/>
          <p:cNvCxnSpPr/>
          <p:nvPr/>
        </p:nvCxnSpPr>
        <p:spPr>
          <a:xfrm>
            <a:off x="1148000" y="2268075"/>
            <a:ext cx="300" cy="1442400"/>
          </a:xfrm>
          <a:prstGeom prst="straightConnector1">
            <a:avLst/>
          </a:prstGeom>
          <a:noFill/>
          <a:ln cap="flat" cmpd="sng" w="9525">
            <a:solidFill>
              <a:srgbClr val="FF0000"/>
            </a:solidFill>
            <a:prstDash val="solid"/>
            <a:round/>
            <a:headEnd len="med" w="med" type="none"/>
            <a:tailEnd len="med" w="med" type="triangle"/>
          </a:ln>
        </p:spPr>
      </p:cxnSp>
      <p:sp>
        <p:nvSpPr>
          <p:cNvPr id="438" name="Google Shape;438;p48"/>
          <p:cNvSpPr txBox="1"/>
          <p:nvPr/>
        </p:nvSpPr>
        <p:spPr>
          <a:xfrm>
            <a:off x="578875" y="3881350"/>
            <a:ext cx="22197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Archivo"/>
                <a:ea typeface="Archivo"/>
                <a:cs typeface="Archivo"/>
                <a:sym typeface="Archivo"/>
              </a:rPr>
              <a:t>To Monitor the pgweb Repo</a:t>
            </a:r>
            <a:endParaRPr sz="2100">
              <a:solidFill>
                <a:schemeClr val="dk1"/>
              </a:solidFill>
              <a:latin typeface="Archivo"/>
              <a:ea typeface="Archivo"/>
              <a:cs typeface="Archivo"/>
              <a:sym typeface="Archivo"/>
            </a:endParaRPr>
          </a:p>
        </p:txBody>
      </p:sp>
      <p:cxnSp>
        <p:nvCxnSpPr>
          <p:cNvPr id="439" name="Google Shape;439;p48"/>
          <p:cNvCxnSpPr/>
          <p:nvPr/>
        </p:nvCxnSpPr>
        <p:spPr>
          <a:xfrm>
            <a:off x="6760550" y="2781775"/>
            <a:ext cx="4200" cy="968400"/>
          </a:xfrm>
          <a:prstGeom prst="straightConnector1">
            <a:avLst/>
          </a:prstGeom>
          <a:noFill/>
          <a:ln cap="flat" cmpd="sng" w="9525">
            <a:solidFill>
              <a:srgbClr val="FF0000"/>
            </a:solidFill>
            <a:prstDash val="solid"/>
            <a:round/>
            <a:headEnd len="med" w="med" type="none"/>
            <a:tailEnd len="med" w="med" type="triangle"/>
          </a:ln>
        </p:spPr>
      </p:cxnSp>
      <p:sp>
        <p:nvSpPr>
          <p:cNvPr id="440" name="Google Shape;440;p48"/>
          <p:cNvSpPr txBox="1"/>
          <p:nvPr/>
        </p:nvSpPr>
        <p:spPr>
          <a:xfrm>
            <a:off x="5266125" y="3770650"/>
            <a:ext cx="3758100" cy="9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Archivo"/>
                <a:ea typeface="Archivo"/>
                <a:cs typeface="Archivo"/>
                <a:sym typeface="Archivo"/>
              </a:rPr>
              <a:t>Runs Tests if -</a:t>
            </a:r>
            <a:endParaRPr sz="2100">
              <a:solidFill>
                <a:schemeClr val="dk1"/>
              </a:solidFill>
              <a:latin typeface="Archivo"/>
              <a:ea typeface="Archivo"/>
              <a:cs typeface="Archivo"/>
              <a:sym typeface="Archivo"/>
            </a:endParaRPr>
          </a:p>
          <a:p>
            <a:pPr indent="-361950" lvl="0" marL="457200" rtl="0" algn="l">
              <a:spcBef>
                <a:spcPts val="0"/>
              </a:spcBef>
              <a:spcAft>
                <a:spcPts val="0"/>
              </a:spcAft>
              <a:buClr>
                <a:schemeClr val="dk1"/>
              </a:buClr>
              <a:buSzPts val="2100"/>
              <a:buFont typeface="Archivo"/>
              <a:buAutoNum type="arabicPeriod"/>
            </a:pPr>
            <a:r>
              <a:rPr lang="en" sz="2100">
                <a:solidFill>
                  <a:schemeClr val="dk1"/>
                </a:solidFill>
                <a:latin typeface="Archivo"/>
                <a:ea typeface="Archivo"/>
                <a:cs typeface="Archivo"/>
                <a:sym typeface="Archivo"/>
              </a:rPr>
              <a:t>Pgweb Changes</a:t>
            </a:r>
            <a:endParaRPr sz="2100">
              <a:solidFill>
                <a:schemeClr val="dk1"/>
              </a:solidFill>
              <a:latin typeface="Archivo"/>
              <a:ea typeface="Archivo"/>
              <a:cs typeface="Archivo"/>
              <a:sym typeface="Archivo"/>
            </a:endParaRPr>
          </a:p>
          <a:p>
            <a:pPr indent="-361950" lvl="0" marL="457200" rtl="0" algn="l">
              <a:spcBef>
                <a:spcPts val="0"/>
              </a:spcBef>
              <a:spcAft>
                <a:spcPts val="0"/>
              </a:spcAft>
              <a:buClr>
                <a:schemeClr val="dk1"/>
              </a:buClr>
              <a:buSzPts val="2100"/>
              <a:buFont typeface="Archivo"/>
              <a:buAutoNum type="arabicPeriod"/>
            </a:pPr>
            <a:r>
              <a:rPr lang="en" sz="2100">
                <a:solidFill>
                  <a:schemeClr val="dk1"/>
                </a:solidFill>
                <a:latin typeface="Archivo"/>
                <a:ea typeface="Archivo"/>
                <a:cs typeface="Archivo"/>
                <a:sym typeface="Archivo"/>
              </a:rPr>
              <a:t>Commits to Harness</a:t>
            </a:r>
            <a:endParaRPr sz="2100">
              <a:solidFill>
                <a:schemeClr val="dk1"/>
              </a:solidFill>
              <a:latin typeface="Archivo"/>
              <a:ea typeface="Archivo"/>
              <a:cs typeface="Archivo"/>
              <a:sym typeface="Archivo"/>
            </a:endParaRPr>
          </a:p>
        </p:txBody>
      </p:sp>
      <p:pic>
        <p:nvPicPr>
          <p:cNvPr id="441" name="Google Shape;441;p48"/>
          <p:cNvPicPr preferRelativeResize="0"/>
          <p:nvPr/>
        </p:nvPicPr>
        <p:blipFill>
          <a:blip r:embed="rId3">
            <a:alphaModFix/>
          </a:blip>
          <a:stretch>
            <a:fillRect/>
          </a:stretch>
        </p:blipFill>
        <p:spPr>
          <a:xfrm>
            <a:off x="2220775" y="1439638"/>
            <a:ext cx="4305300" cy="1552575"/>
          </a:xfrm>
          <a:prstGeom prst="rect">
            <a:avLst/>
          </a:prstGeom>
          <a:noFill/>
          <a:ln>
            <a:noFill/>
          </a:ln>
        </p:spPr>
      </p:pic>
      <p:cxnSp>
        <p:nvCxnSpPr>
          <p:cNvPr id="442" name="Google Shape;442;p48"/>
          <p:cNvCxnSpPr/>
          <p:nvPr/>
        </p:nvCxnSpPr>
        <p:spPr>
          <a:xfrm flipH="1" rot="10800000">
            <a:off x="1148300" y="2268075"/>
            <a:ext cx="1490100" cy="9600"/>
          </a:xfrm>
          <a:prstGeom prst="straightConnector1">
            <a:avLst/>
          </a:prstGeom>
          <a:noFill/>
          <a:ln cap="flat" cmpd="sng" w="9525">
            <a:solidFill>
              <a:srgbClr val="FF0000"/>
            </a:solidFill>
            <a:prstDash val="solid"/>
            <a:round/>
            <a:headEnd len="med" w="med" type="none"/>
            <a:tailEnd len="med" w="med" type="none"/>
          </a:ln>
        </p:spPr>
      </p:cxnSp>
      <p:cxnSp>
        <p:nvCxnSpPr>
          <p:cNvPr id="443" name="Google Shape;443;p48"/>
          <p:cNvCxnSpPr/>
          <p:nvPr/>
        </p:nvCxnSpPr>
        <p:spPr>
          <a:xfrm>
            <a:off x="5979175" y="2781075"/>
            <a:ext cx="787200" cy="6600"/>
          </a:xfrm>
          <a:prstGeom prst="straightConnector1">
            <a:avLst/>
          </a:prstGeom>
          <a:noFill/>
          <a:ln cap="flat" cmpd="sng" w="9525">
            <a:solidFill>
              <a:srgbClr val="FF0000"/>
            </a:solidFill>
            <a:prstDash val="solid"/>
            <a:round/>
            <a:headEnd len="med" w="med" type="none"/>
            <a:tailEnd len="med" w="med" type="none"/>
          </a:ln>
        </p:spPr>
      </p:cxnSp>
      <p:pic>
        <p:nvPicPr>
          <p:cNvPr id="444" name="Google Shape;444;p48"/>
          <p:cNvPicPr preferRelativeResize="0"/>
          <p:nvPr/>
        </p:nvPicPr>
        <p:blipFill>
          <a:blip r:embed="rId4">
            <a:alphaModFix/>
          </a:blip>
          <a:stretch>
            <a:fillRect/>
          </a:stretch>
        </p:blipFill>
        <p:spPr>
          <a:xfrm>
            <a:off x="8278889" y="63135"/>
            <a:ext cx="739275" cy="762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type="title"/>
          </p:nvPr>
        </p:nvSpPr>
        <p:spPr>
          <a:xfrm>
            <a:off x="720000" y="321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 Tests Workflow</a:t>
            </a:r>
            <a:endParaRPr/>
          </a:p>
        </p:txBody>
      </p:sp>
      <p:pic>
        <p:nvPicPr>
          <p:cNvPr id="450" name="Google Shape;450;p49"/>
          <p:cNvPicPr preferRelativeResize="0"/>
          <p:nvPr/>
        </p:nvPicPr>
        <p:blipFill rotWithShape="1">
          <a:blip r:embed="rId3">
            <a:alphaModFix/>
          </a:blip>
          <a:srcRect b="0" l="0" r="44187" t="0"/>
          <a:stretch/>
        </p:blipFill>
        <p:spPr>
          <a:xfrm>
            <a:off x="190350" y="1170125"/>
            <a:ext cx="3928249" cy="3820975"/>
          </a:xfrm>
          <a:prstGeom prst="rect">
            <a:avLst/>
          </a:prstGeom>
          <a:noFill/>
          <a:ln>
            <a:noFill/>
          </a:ln>
        </p:spPr>
      </p:pic>
      <p:cxnSp>
        <p:nvCxnSpPr>
          <p:cNvPr id="451" name="Google Shape;451;p49"/>
          <p:cNvCxnSpPr/>
          <p:nvPr/>
        </p:nvCxnSpPr>
        <p:spPr>
          <a:xfrm>
            <a:off x="3188600" y="2742575"/>
            <a:ext cx="1860000" cy="9600"/>
          </a:xfrm>
          <a:prstGeom prst="straightConnector1">
            <a:avLst/>
          </a:prstGeom>
          <a:noFill/>
          <a:ln cap="flat" cmpd="sng" w="9525">
            <a:solidFill>
              <a:srgbClr val="FF0000"/>
            </a:solidFill>
            <a:prstDash val="solid"/>
            <a:round/>
            <a:headEnd len="med" w="med" type="none"/>
            <a:tailEnd len="med" w="med" type="triangle"/>
          </a:ln>
        </p:spPr>
      </p:cxnSp>
      <p:cxnSp>
        <p:nvCxnSpPr>
          <p:cNvPr id="452" name="Google Shape;452;p49"/>
          <p:cNvCxnSpPr>
            <a:endCxn id="453" idx="1"/>
          </p:cNvCxnSpPr>
          <p:nvPr/>
        </p:nvCxnSpPr>
        <p:spPr>
          <a:xfrm>
            <a:off x="3141725" y="4166725"/>
            <a:ext cx="1606800" cy="71100"/>
          </a:xfrm>
          <a:prstGeom prst="straightConnector1">
            <a:avLst/>
          </a:prstGeom>
          <a:noFill/>
          <a:ln cap="flat" cmpd="sng" w="9525">
            <a:solidFill>
              <a:srgbClr val="FF0000"/>
            </a:solidFill>
            <a:prstDash val="solid"/>
            <a:round/>
            <a:headEnd len="med" w="med" type="none"/>
            <a:tailEnd len="med" w="med" type="triangle"/>
          </a:ln>
        </p:spPr>
      </p:cxnSp>
      <p:sp>
        <p:nvSpPr>
          <p:cNvPr id="454" name="Google Shape;454;p49"/>
          <p:cNvSpPr txBox="1"/>
          <p:nvPr/>
        </p:nvSpPr>
        <p:spPr>
          <a:xfrm>
            <a:off x="5143475" y="2476850"/>
            <a:ext cx="2929800" cy="6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Archivo"/>
                <a:ea typeface="Archivo"/>
                <a:cs typeface="Archivo"/>
                <a:sym typeface="Archivo"/>
              </a:rPr>
              <a:t>Accessibility Tests</a:t>
            </a:r>
            <a:endParaRPr sz="2300">
              <a:solidFill>
                <a:schemeClr val="dk1"/>
              </a:solidFill>
              <a:latin typeface="Archivo"/>
              <a:ea typeface="Archivo"/>
              <a:cs typeface="Archivo"/>
              <a:sym typeface="Archivo"/>
            </a:endParaRPr>
          </a:p>
        </p:txBody>
      </p:sp>
      <p:sp>
        <p:nvSpPr>
          <p:cNvPr id="455" name="Google Shape;455;p49"/>
          <p:cNvSpPr txBox="1"/>
          <p:nvPr/>
        </p:nvSpPr>
        <p:spPr>
          <a:xfrm>
            <a:off x="5143475" y="3919975"/>
            <a:ext cx="2410500" cy="6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Archivo"/>
                <a:ea typeface="Archivo"/>
                <a:cs typeface="Archivo"/>
                <a:sym typeface="Archivo"/>
              </a:rPr>
              <a:t>Functional</a:t>
            </a:r>
            <a:r>
              <a:rPr lang="en" sz="2300">
                <a:solidFill>
                  <a:schemeClr val="dk1"/>
                </a:solidFill>
                <a:latin typeface="Archivo"/>
                <a:ea typeface="Archivo"/>
                <a:cs typeface="Archivo"/>
                <a:sym typeface="Archivo"/>
              </a:rPr>
              <a:t> Tests</a:t>
            </a:r>
            <a:endParaRPr sz="2300">
              <a:solidFill>
                <a:schemeClr val="dk1"/>
              </a:solidFill>
              <a:latin typeface="Archivo"/>
              <a:ea typeface="Archivo"/>
              <a:cs typeface="Archivo"/>
              <a:sym typeface="Archivo"/>
            </a:endParaRPr>
          </a:p>
        </p:txBody>
      </p:sp>
      <p:pic>
        <p:nvPicPr>
          <p:cNvPr id="456" name="Google Shape;456;p49"/>
          <p:cNvPicPr preferRelativeResize="0"/>
          <p:nvPr/>
        </p:nvPicPr>
        <p:blipFill>
          <a:blip r:embed="rId4">
            <a:alphaModFix/>
          </a:blip>
          <a:stretch>
            <a:fillRect/>
          </a:stretch>
        </p:blipFill>
        <p:spPr>
          <a:xfrm>
            <a:off x="8278889" y="63135"/>
            <a:ext cx="739275" cy="762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0"/>
          <p:cNvSpPr txBox="1"/>
          <p:nvPr>
            <p:ph type="title"/>
          </p:nvPr>
        </p:nvSpPr>
        <p:spPr>
          <a:xfrm>
            <a:off x="720000" y="454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 Functional Tests</a:t>
            </a:r>
            <a:endParaRPr/>
          </a:p>
        </p:txBody>
      </p:sp>
      <p:pic>
        <p:nvPicPr>
          <p:cNvPr id="462" name="Google Shape;462;p50"/>
          <p:cNvPicPr preferRelativeResize="0"/>
          <p:nvPr/>
        </p:nvPicPr>
        <p:blipFill rotWithShape="1">
          <a:blip r:embed="rId3">
            <a:alphaModFix/>
          </a:blip>
          <a:srcRect b="47818" l="0" r="0" t="0"/>
          <a:stretch/>
        </p:blipFill>
        <p:spPr>
          <a:xfrm>
            <a:off x="171375" y="1746700"/>
            <a:ext cx="4142175" cy="950750"/>
          </a:xfrm>
          <a:prstGeom prst="rect">
            <a:avLst/>
          </a:prstGeom>
          <a:noFill/>
          <a:ln>
            <a:noFill/>
          </a:ln>
        </p:spPr>
      </p:pic>
      <p:sp>
        <p:nvSpPr>
          <p:cNvPr id="463" name="Google Shape;463;p50"/>
          <p:cNvSpPr txBox="1"/>
          <p:nvPr/>
        </p:nvSpPr>
        <p:spPr>
          <a:xfrm>
            <a:off x="171375" y="1239800"/>
            <a:ext cx="1328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Archivo"/>
                <a:ea typeface="Archivo"/>
                <a:cs typeface="Archivo"/>
                <a:sym typeface="Archivo"/>
              </a:rPr>
              <a:t>Links</a:t>
            </a:r>
            <a:endParaRPr b="1" sz="1900">
              <a:solidFill>
                <a:schemeClr val="dk1"/>
              </a:solidFill>
              <a:latin typeface="Archivo"/>
              <a:ea typeface="Archivo"/>
              <a:cs typeface="Archivo"/>
              <a:sym typeface="Archivo"/>
            </a:endParaRPr>
          </a:p>
        </p:txBody>
      </p:sp>
      <p:pic>
        <p:nvPicPr>
          <p:cNvPr id="464" name="Google Shape;464;p50"/>
          <p:cNvPicPr preferRelativeResize="0"/>
          <p:nvPr/>
        </p:nvPicPr>
        <p:blipFill>
          <a:blip r:embed="rId4">
            <a:alphaModFix/>
          </a:blip>
          <a:stretch>
            <a:fillRect/>
          </a:stretch>
        </p:blipFill>
        <p:spPr>
          <a:xfrm>
            <a:off x="4464600" y="1746688"/>
            <a:ext cx="3725150" cy="950750"/>
          </a:xfrm>
          <a:prstGeom prst="rect">
            <a:avLst/>
          </a:prstGeom>
          <a:noFill/>
          <a:ln>
            <a:noFill/>
          </a:ln>
        </p:spPr>
      </p:pic>
      <p:sp>
        <p:nvSpPr>
          <p:cNvPr id="465" name="Google Shape;465;p50"/>
          <p:cNvSpPr txBox="1"/>
          <p:nvPr/>
        </p:nvSpPr>
        <p:spPr>
          <a:xfrm>
            <a:off x="4464600" y="1239800"/>
            <a:ext cx="1328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Archivo"/>
                <a:ea typeface="Archivo"/>
                <a:cs typeface="Archivo"/>
                <a:sym typeface="Archivo"/>
              </a:rPr>
              <a:t>Buttons</a:t>
            </a:r>
            <a:endParaRPr b="1" sz="1900">
              <a:solidFill>
                <a:schemeClr val="dk1"/>
              </a:solidFill>
              <a:latin typeface="Archivo"/>
              <a:ea typeface="Archivo"/>
              <a:cs typeface="Archivo"/>
              <a:sym typeface="Archivo"/>
            </a:endParaRPr>
          </a:p>
        </p:txBody>
      </p:sp>
      <p:pic>
        <p:nvPicPr>
          <p:cNvPr id="466" name="Google Shape;466;p50"/>
          <p:cNvPicPr preferRelativeResize="0"/>
          <p:nvPr/>
        </p:nvPicPr>
        <p:blipFill>
          <a:blip r:embed="rId5">
            <a:alphaModFix/>
          </a:blip>
          <a:stretch>
            <a:fillRect/>
          </a:stretch>
        </p:blipFill>
        <p:spPr>
          <a:xfrm>
            <a:off x="171375" y="2915075"/>
            <a:ext cx="5786910" cy="2057051"/>
          </a:xfrm>
          <a:prstGeom prst="rect">
            <a:avLst/>
          </a:prstGeom>
          <a:noFill/>
          <a:ln>
            <a:noFill/>
          </a:ln>
        </p:spPr>
      </p:pic>
      <p:sp>
        <p:nvSpPr>
          <p:cNvPr id="467" name="Google Shape;467;p50"/>
          <p:cNvSpPr txBox="1"/>
          <p:nvPr/>
        </p:nvSpPr>
        <p:spPr>
          <a:xfrm>
            <a:off x="6216950" y="3796450"/>
            <a:ext cx="13287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Archivo"/>
                <a:ea typeface="Archivo"/>
                <a:cs typeface="Archivo"/>
                <a:sym typeface="Archivo"/>
              </a:rPr>
              <a:t>Forms</a:t>
            </a:r>
            <a:endParaRPr b="1" sz="1900">
              <a:solidFill>
                <a:schemeClr val="dk1"/>
              </a:solidFill>
              <a:latin typeface="Archivo"/>
              <a:ea typeface="Archivo"/>
              <a:cs typeface="Archivo"/>
              <a:sym typeface="Archivo"/>
            </a:endParaRPr>
          </a:p>
        </p:txBody>
      </p:sp>
      <p:pic>
        <p:nvPicPr>
          <p:cNvPr id="468" name="Google Shape;468;p50"/>
          <p:cNvPicPr preferRelativeResize="0"/>
          <p:nvPr/>
        </p:nvPicPr>
        <p:blipFill>
          <a:blip r:embed="rId6">
            <a:alphaModFix/>
          </a:blip>
          <a:stretch>
            <a:fillRect/>
          </a:stretch>
        </p:blipFill>
        <p:spPr>
          <a:xfrm>
            <a:off x="8278889" y="63135"/>
            <a:ext cx="739275" cy="7627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 Functional Tests</a:t>
            </a:r>
            <a:endParaRPr/>
          </a:p>
        </p:txBody>
      </p:sp>
      <p:pic>
        <p:nvPicPr>
          <p:cNvPr id="474" name="Google Shape;474;p51"/>
          <p:cNvPicPr preferRelativeResize="0"/>
          <p:nvPr/>
        </p:nvPicPr>
        <p:blipFill>
          <a:blip r:embed="rId3">
            <a:alphaModFix/>
          </a:blip>
          <a:stretch>
            <a:fillRect/>
          </a:stretch>
        </p:blipFill>
        <p:spPr>
          <a:xfrm>
            <a:off x="1173950" y="1141650"/>
            <a:ext cx="3030051" cy="3820975"/>
          </a:xfrm>
          <a:prstGeom prst="rect">
            <a:avLst/>
          </a:prstGeom>
          <a:noFill/>
          <a:ln>
            <a:noFill/>
          </a:ln>
        </p:spPr>
      </p:pic>
      <p:sp>
        <p:nvSpPr>
          <p:cNvPr id="475" name="Google Shape;475;p51"/>
          <p:cNvSpPr/>
          <p:nvPr/>
        </p:nvSpPr>
        <p:spPr>
          <a:xfrm>
            <a:off x="4090125" y="1664585"/>
            <a:ext cx="360500" cy="3400050"/>
          </a:xfrm>
          <a:custGeom>
            <a:rect b="b" l="l" r="r" t="t"/>
            <a:pathLst>
              <a:path extrusionOk="0" h="136002" w="14420">
                <a:moveTo>
                  <a:pt x="1898" y="13132"/>
                </a:moveTo>
                <a:cubicBezTo>
                  <a:pt x="3733" y="12183"/>
                  <a:pt x="11071" y="-11478"/>
                  <a:pt x="12906" y="7438"/>
                </a:cubicBezTo>
                <a:cubicBezTo>
                  <a:pt x="14741" y="26354"/>
                  <a:pt x="15057" y="106512"/>
                  <a:pt x="12906" y="126630"/>
                </a:cubicBezTo>
                <a:cubicBezTo>
                  <a:pt x="10755" y="146749"/>
                  <a:pt x="2151" y="127896"/>
                  <a:pt x="0" y="128149"/>
                </a:cubicBezTo>
              </a:path>
            </a:pathLst>
          </a:custGeom>
          <a:noFill/>
          <a:ln cap="flat" cmpd="sng" w="28575">
            <a:solidFill>
              <a:srgbClr val="FF0000"/>
            </a:solidFill>
            <a:prstDash val="solid"/>
            <a:round/>
            <a:headEnd len="med" w="med" type="none"/>
            <a:tailEnd len="med" w="med" type="none"/>
          </a:ln>
        </p:spPr>
      </p:sp>
      <p:cxnSp>
        <p:nvCxnSpPr>
          <p:cNvPr id="476" name="Google Shape;476;p51"/>
          <p:cNvCxnSpPr/>
          <p:nvPr/>
        </p:nvCxnSpPr>
        <p:spPr>
          <a:xfrm>
            <a:off x="4450750" y="3226550"/>
            <a:ext cx="1205100" cy="0"/>
          </a:xfrm>
          <a:prstGeom prst="straightConnector1">
            <a:avLst/>
          </a:prstGeom>
          <a:noFill/>
          <a:ln cap="flat" cmpd="sng" w="28575">
            <a:solidFill>
              <a:srgbClr val="FF0000"/>
            </a:solidFill>
            <a:prstDash val="solid"/>
            <a:round/>
            <a:headEnd len="med" w="med" type="none"/>
            <a:tailEnd len="med" w="med" type="triangle"/>
          </a:ln>
        </p:spPr>
      </p:cxnSp>
      <p:sp>
        <p:nvSpPr>
          <p:cNvPr id="477" name="Google Shape;477;p51"/>
          <p:cNvSpPr txBox="1"/>
          <p:nvPr/>
        </p:nvSpPr>
        <p:spPr>
          <a:xfrm>
            <a:off x="5798300" y="2960825"/>
            <a:ext cx="2382000" cy="9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Archivo"/>
                <a:ea typeface="Archivo"/>
                <a:cs typeface="Archivo"/>
                <a:sym typeface="Archivo"/>
              </a:rPr>
              <a:t>Functional Tests for pgweb</a:t>
            </a:r>
            <a:endParaRPr sz="1900">
              <a:solidFill>
                <a:schemeClr val="dk1"/>
              </a:solidFill>
              <a:latin typeface="Archivo"/>
              <a:ea typeface="Archivo"/>
              <a:cs typeface="Archivo"/>
              <a:sym typeface="Archivo"/>
            </a:endParaRPr>
          </a:p>
        </p:txBody>
      </p:sp>
      <p:pic>
        <p:nvPicPr>
          <p:cNvPr id="478" name="Google Shape;478;p51"/>
          <p:cNvPicPr preferRelativeResize="0"/>
          <p:nvPr/>
        </p:nvPicPr>
        <p:blipFill>
          <a:blip r:embed="rId4">
            <a:alphaModFix/>
          </a:blip>
          <a:stretch>
            <a:fillRect/>
          </a:stretch>
        </p:blipFill>
        <p:spPr>
          <a:xfrm>
            <a:off x="5804652" y="812025"/>
            <a:ext cx="2736225" cy="1892025"/>
          </a:xfrm>
          <a:prstGeom prst="rect">
            <a:avLst/>
          </a:prstGeom>
          <a:noFill/>
          <a:ln>
            <a:noFill/>
          </a:ln>
        </p:spPr>
      </p:pic>
      <p:cxnSp>
        <p:nvCxnSpPr>
          <p:cNvPr id="479" name="Google Shape;479;p51"/>
          <p:cNvCxnSpPr/>
          <p:nvPr/>
        </p:nvCxnSpPr>
        <p:spPr>
          <a:xfrm flipH="1">
            <a:off x="4450600" y="1765125"/>
            <a:ext cx="1537500" cy="560100"/>
          </a:xfrm>
          <a:prstGeom prst="straightConnector1">
            <a:avLst/>
          </a:prstGeom>
          <a:noFill/>
          <a:ln cap="flat" cmpd="sng" w="28575">
            <a:solidFill>
              <a:srgbClr val="FF0000"/>
            </a:solidFill>
            <a:prstDash val="solid"/>
            <a:round/>
            <a:headEnd len="med" w="med" type="none"/>
            <a:tailEnd len="med" w="med" type="triangle"/>
          </a:ln>
        </p:spPr>
      </p:cxnSp>
      <p:pic>
        <p:nvPicPr>
          <p:cNvPr id="480" name="Google Shape;480;p51"/>
          <p:cNvPicPr preferRelativeResize="0"/>
          <p:nvPr/>
        </p:nvPicPr>
        <p:blipFill>
          <a:blip r:embed="rId5">
            <a:alphaModFix/>
          </a:blip>
          <a:stretch>
            <a:fillRect/>
          </a:stretch>
        </p:blipFill>
        <p:spPr>
          <a:xfrm>
            <a:off x="8278889" y="63135"/>
            <a:ext cx="739275" cy="762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 Functional Tests (Orgs Form)</a:t>
            </a:r>
            <a:endParaRPr/>
          </a:p>
        </p:txBody>
      </p:sp>
      <p:pic>
        <p:nvPicPr>
          <p:cNvPr id="486" name="Google Shape;486;p52"/>
          <p:cNvPicPr preferRelativeResize="0"/>
          <p:nvPr/>
        </p:nvPicPr>
        <p:blipFill>
          <a:blip r:embed="rId4">
            <a:alphaModFix/>
          </a:blip>
          <a:stretch>
            <a:fillRect/>
          </a:stretch>
        </p:blipFill>
        <p:spPr>
          <a:xfrm>
            <a:off x="152400" y="1170125"/>
            <a:ext cx="6348150" cy="3851774"/>
          </a:xfrm>
          <a:prstGeom prst="rect">
            <a:avLst/>
          </a:prstGeom>
          <a:noFill/>
          <a:ln>
            <a:noFill/>
          </a:ln>
        </p:spPr>
      </p:pic>
      <p:cxnSp>
        <p:nvCxnSpPr>
          <p:cNvPr id="487" name="Google Shape;487;p52"/>
          <p:cNvCxnSpPr/>
          <p:nvPr/>
        </p:nvCxnSpPr>
        <p:spPr>
          <a:xfrm>
            <a:off x="6357675" y="2148063"/>
            <a:ext cx="408000" cy="2400"/>
          </a:xfrm>
          <a:prstGeom prst="straightConnector1">
            <a:avLst/>
          </a:prstGeom>
          <a:noFill/>
          <a:ln cap="flat" cmpd="sng" w="9525">
            <a:solidFill>
              <a:srgbClr val="FF0000"/>
            </a:solidFill>
            <a:prstDash val="solid"/>
            <a:round/>
            <a:headEnd len="med" w="med" type="none"/>
            <a:tailEnd len="med" w="med" type="triangle"/>
          </a:ln>
        </p:spPr>
      </p:cxnSp>
      <p:pic>
        <p:nvPicPr>
          <p:cNvPr id="488" name="Google Shape;488;p52"/>
          <p:cNvPicPr preferRelativeResize="0"/>
          <p:nvPr/>
        </p:nvPicPr>
        <p:blipFill>
          <a:blip r:embed="rId5">
            <a:alphaModFix/>
          </a:blip>
          <a:stretch>
            <a:fillRect/>
          </a:stretch>
        </p:blipFill>
        <p:spPr>
          <a:xfrm>
            <a:off x="8278889" y="63135"/>
            <a:ext cx="739275" cy="762726"/>
          </a:xfrm>
          <a:prstGeom prst="rect">
            <a:avLst/>
          </a:prstGeom>
          <a:noFill/>
          <a:ln>
            <a:noFill/>
          </a:ln>
        </p:spPr>
      </p:pic>
      <p:cxnSp>
        <p:nvCxnSpPr>
          <p:cNvPr id="489" name="Google Shape;489;p52"/>
          <p:cNvCxnSpPr/>
          <p:nvPr/>
        </p:nvCxnSpPr>
        <p:spPr>
          <a:xfrm>
            <a:off x="6291000" y="3094800"/>
            <a:ext cx="408000" cy="2400"/>
          </a:xfrm>
          <a:prstGeom prst="straightConnector1">
            <a:avLst/>
          </a:prstGeom>
          <a:noFill/>
          <a:ln cap="flat" cmpd="sng" w="9525">
            <a:solidFill>
              <a:srgbClr val="FF0000"/>
            </a:solidFill>
            <a:prstDash val="solid"/>
            <a:round/>
            <a:headEnd len="med" w="med" type="none"/>
            <a:tailEnd len="med" w="med" type="triangle"/>
          </a:ln>
        </p:spPr>
      </p:cxnSp>
      <p:cxnSp>
        <p:nvCxnSpPr>
          <p:cNvPr id="490" name="Google Shape;490;p52"/>
          <p:cNvCxnSpPr/>
          <p:nvPr/>
        </p:nvCxnSpPr>
        <p:spPr>
          <a:xfrm>
            <a:off x="6291000" y="3995913"/>
            <a:ext cx="408000" cy="2400"/>
          </a:xfrm>
          <a:prstGeom prst="straightConnector1">
            <a:avLst/>
          </a:prstGeom>
          <a:noFill/>
          <a:ln cap="flat" cmpd="sng" w="9525">
            <a:solidFill>
              <a:srgbClr val="FF0000"/>
            </a:solidFill>
            <a:prstDash val="solid"/>
            <a:round/>
            <a:headEnd len="med" w="med" type="none"/>
            <a:tailEnd len="med" w="med" type="triangle"/>
          </a:ln>
        </p:spPr>
      </p:cxnSp>
      <p:cxnSp>
        <p:nvCxnSpPr>
          <p:cNvPr id="491" name="Google Shape;491;p52"/>
          <p:cNvCxnSpPr/>
          <p:nvPr/>
        </p:nvCxnSpPr>
        <p:spPr>
          <a:xfrm>
            <a:off x="6291000" y="4395963"/>
            <a:ext cx="408000" cy="2400"/>
          </a:xfrm>
          <a:prstGeom prst="straightConnector1">
            <a:avLst/>
          </a:prstGeom>
          <a:noFill/>
          <a:ln cap="flat" cmpd="sng" w="9525">
            <a:solidFill>
              <a:srgbClr val="FF0000"/>
            </a:solidFill>
            <a:prstDash val="solid"/>
            <a:round/>
            <a:headEnd len="med" w="med" type="none"/>
            <a:tailEnd len="med" w="med" type="triangle"/>
          </a:ln>
        </p:spPr>
      </p:cxnSp>
      <p:sp>
        <p:nvSpPr>
          <p:cNvPr id="492" name="Google Shape;492;p52"/>
          <p:cNvSpPr txBox="1"/>
          <p:nvPr/>
        </p:nvSpPr>
        <p:spPr>
          <a:xfrm>
            <a:off x="6765675" y="194917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id_name</a:t>
            </a:r>
            <a:endParaRPr sz="1700"/>
          </a:p>
        </p:txBody>
      </p:sp>
      <p:sp>
        <p:nvSpPr>
          <p:cNvPr id="493" name="Google Shape;493;p52"/>
          <p:cNvSpPr txBox="1"/>
          <p:nvPr/>
        </p:nvSpPr>
        <p:spPr>
          <a:xfrm>
            <a:off x="6699000" y="2895913"/>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id_address</a:t>
            </a:r>
            <a:endParaRPr sz="1700"/>
          </a:p>
        </p:txBody>
      </p:sp>
      <p:sp>
        <p:nvSpPr>
          <p:cNvPr id="494" name="Google Shape;494;p52"/>
          <p:cNvSpPr txBox="1"/>
          <p:nvPr/>
        </p:nvSpPr>
        <p:spPr>
          <a:xfrm>
            <a:off x="6699000" y="37970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id_url</a:t>
            </a:r>
            <a:endParaRPr sz="1700"/>
          </a:p>
        </p:txBody>
      </p:sp>
      <p:sp>
        <p:nvSpPr>
          <p:cNvPr id="495" name="Google Shape;495;p52"/>
          <p:cNvSpPr txBox="1"/>
          <p:nvPr/>
        </p:nvSpPr>
        <p:spPr>
          <a:xfrm>
            <a:off x="6699000" y="419707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id_orgtype</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 name="Shape 499"/>
        <p:cNvGrpSpPr/>
        <p:nvPr/>
      </p:nvGrpSpPr>
      <p:grpSpPr>
        <a:xfrm>
          <a:off x="0" y="0"/>
          <a:ext cx="0" cy="0"/>
          <a:chOff x="0" y="0"/>
          <a:chExt cx="0" cy="0"/>
        </a:xfrm>
      </p:grpSpPr>
      <p:sp>
        <p:nvSpPr>
          <p:cNvPr id="500" name="Google Shape;500;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 Orgs Form - Pre configuration</a:t>
            </a:r>
            <a:endParaRPr/>
          </a:p>
        </p:txBody>
      </p:sp>
      <p:pic>
        <p:nvPicPr>
          <p:cNvPr id="501" name="Google Shape;501;p53"/>
          <p:cNvPicPr preferRelativeResize="0"/>
          <p:nvPr/>
        </p:nvPicPr>
        <p:blipFill>
          <a:blip r:embed="rId3">
            <a:alphaModFix/>
          </a:blip>
          <a:stretch>
            <a:fillRect/>
          </a:stretch>
        </p:blipFill>
        <p:spPr>
          <a:xfrm>
            <a:off x="8278889" y="63135"/>
            <a:ext cx="739275" cy="762726"/>
          </a:xfrm>
          <a:prstGeom prst="rect">
            <a:avLst/>
          </a:prstGeom>
          <a:noFill/>
          <a:ln>
            <a:noFill/>
          </a:ln>
        </p:spPr>
      </p:pic>
      <p:sp>
        <p:nvSpPr>
          <p:cNvPr id="502" name="Google Shape;502;p53"/>
          <p:cNvSpPr txBox="1"/>
          <p:nvPr/>
        </p:nvSpPr>
        <p:spPr>
          <a:xfrm>
            <a:off x="4393800" y="1765125"/>
            <a:ext cx="3928800" cy="29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A05000"/>
                </a:solidFill>
                <a:latin typeface="Roboto Mono Medium"/>
                <a:ea typeface="Roboto Mono Medium"/>
                <a:cs typeface="Roboto Mono Medium"/>
                <a:sym typeface="Roboto Mono Medium"/>
              </a:rPr>
              <a:t># Login User</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selenium</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get</a:t>
            </a:r>
            <a:r>
              <a:rPr lang="en">
                <a:latin typeface="Roboto Mono Medium"/>
                <a:ea typeface="Roboto Mono Medium"/>
                <a:cs typeface="Roboto Mono Medium"/>
                <a:sym typeface="Roboto Mono Medium"/>
              </a:rPr>
              <a:t>(</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live_server_url</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A01010"/>
                </a:solidFill>
                <a:latin typeface="Roboto Mono Medium"/>
                <a:ea typeface="Roboto Mono Medium"/>
                <a:cs typeface="Roboto Mono Medium"/>
                <a:sym typeface="Roboto Mono Medium"/>
              </a:rPr>
              <a:t>"/"</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perm_user</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1AB1CD"/>
                </a:solidFill>
                <a:latin typeface="Roboto Mono Medium"/>
                <a:ea typeface="Roboto Mono Medium"/>
                <a:cs typeface="Roboto Mono Medium"/>
                <a:sym typeface="Roboto Mono Medium"/>
              </a:rPr>
              <a:t>create_permitted_user</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ck</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1AB1CD"/>
                </a:solidFill>
                <a:latin typeface="Roboto Mono Medium"/>
                <a:ea typeface="Roboto Mono Medium"/>
                <a:cs typeface="Roboto Mono Medium"/>
                <a:sym typeface="Roboto Mono Medium"/>
              </a:rPr>
              <a:t>generate_session_cookie</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perm_user</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selenium</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add_cookie</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ck</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i="1" lang="en">
                <a:solidFill>
                  <a:srgbClr val="A05000"/>
                </a:solidFill>
                <a:latin typeface="Roboto Mono Medium"/>
                <a:ea typeface="Roboto Mono Medium"/>
                <a:cs typeface="Roboto Mono Medium"/>
                <a:sym typeface="Roboto Mono Medium"/>
              </a:rPr>
              <a:t># Sets the authentication cookies </a:t>
            </a:r>
            <a:endParaRPr i="1">
              <a:solidFill>
                <a:srgbClr val="A05000"/>
              </a:solidFill>
              <a:latin typeface="Roboto Mono Medium"/>
              <a:ea typeface="Roboto Mono Medium"/>
              <a:cs typeface="Roboto Mono Medium"/>
              <a:sym typeface="Roboto Mono Medium"/>
            </a:endParaRPr>
          </a:p>
          <a:p>
            <a:pPr indent="0" lvl="0" marL="0" rtl="0" algn="l">
              <a:spcBef>
                <a:spcPts val="0"/>
              </a:spcBef>
              <a:spcAft>
                <a:spcPts val="0"/>
              </a:spcAft>
              <a:buNone/>
            </a:pPr>
            <a:r>
              <a:rPr i="1" lang="en">
                <a:solidFill>
                  <a:srgbClr val="A05000"/>
                </a:solidFill>
                <a:latin typeface="Roboto Mono Medium"/>
                <a:ea typeface="Roboto Mono Medium"/>
                <a:cs typeface="Roboto Mono Medium"/>
                <a:sym typeface="Roboto Mono Medium"/>
              </a:rPr>
              <a:t># in the browser instance</a:t>
            </a:r>
            <a:endParaRPr i="1">
              <a:solidFill>
                <a:srgbClr val="A05000"/>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i="1">
              <a:solidFill>
                <a:srgbClr val="A05000"/>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p:txBody>
      </p:sp>
      <p:pic>
        <p:nvPicPr>
          <p:cNvPr id="503" name="Google Shape;503;p53"/>
          <p:cNvPicPr preferRelativeResize="0"/>
          <p:nvPr/>
        </p:nvPicPr>
        <p:blipFill>
          <a:blip r:embed="rId4">
            <a:alphaModFix/>
          </a:blip>
          <a:stretch>
            <a:fillRect/>
          </a:stretch>
        </p:blipFill>
        <p:spPr>
          <a:xfrm>
            <a:off x="152400" y="1350450"/>
            <a:ext cx="4089000" cy="33697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 Orgs Form - Automating Fields</a:t>
            </a:r>
            <a:endParaRPr/>
          </a:p>
        </p:txBody>
      </p:sp>
      <p:pic>
        <p:nvPicPr>
          <p:cNvPr id="509" name="Google Shape;509;p54"/>
          <p:cNvPicPr preferRelativeResize="0"/>
          <p:nvPr/>
        </p:nvPicPr>
        <p:blipFill>
          <a:blip r:embed="rId3">
            <a:alphaModFix/>
          </a:blip>
          <a:stretch>
            <a:fillRect/>
          </a:stretch>
        </p:blipFill>
        <p:spPr>
          <a:xfrm>
            <a:off x="8278889" y="63135"/>
            <a:ext cx="739275" cy="762726"/>
          </a:xfrm>
          <a:prstGeom prst="rect">
            <a:avLst/>
          </a:prstGeom>
          <a:noFill/>
          <a:ln>
            <a:noFill/>
          </a:ln>
        </p:spPr>
      </p:pic>
      <p:sp>
        <p:nvSpPr>
          <p:cNvPr id="510" name="Google Shape;510;p54"/>
          <p:cNvSpPr txBox="1"/>
          <p:nvPr/>
        </p:nvSpPr>
        <p:spPr>
          <a:xfrm>
            <a:off x="720000" y="1172100"/>
            <a:ext cx="7704000" cy="39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A05000"/>
                </a:solidFill>
                <a:latin typeface="Roboto Mono Medium"/>
                <a:ea typeface="Roboto Mono Medium"/>
                <a:cs typeface="Roboto Mono Medium"/>
                <a:sym typeface="Roboto Mono Medium"/>
              </a:rPr>
              <a:t># Open Webpage</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selenium</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get</a:t>
            </a:r>
            <a:r>
              <a:rPr lang="en">
                <a:latin typeface="Roboto Mono Medium"/>
                <a:ea typeface="Roboto Mono Medium"/>
                <a:cs typeface="Roboto Mono Medium"/>
                <a:sym typeface="Roboto Mono Medium"/>
              </a:rPr>
              <a:t>(</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live_server_url</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A01010"/>
                </a:solidFill>
                <a:latin typeface="Roboto Mono Medium"/>
                <a:ea typeface="Roboto Mono Medium"/>
                <a:cs typeface="Roboto Mono Medium"/>
                <a:sym typeface="Roboto Mono Medium"/>
              </a:rPr>
              <a:t>"/account/organisations/new/"</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i="1" lang="en">
                <a:solidFill>
                  <a:srgbClr val="A05000"/>
                </a:solidFill>
                <a:latin typeface="Roboto Mono Medium"/>
                <a:ea typeface="Roboto Mono Medium"/>
                <a:cs typeface="Roboto Mono Medium"/>
                <a:sym typeface="Roboto Mono Medium"/>
              </a:rPr>
              <a:t># Fill all the fields</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selenium</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find_element</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By</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ID</a:t>
            </a:r>
            <a:r>
              <a:rPr lang="en">
                <a:latin typeface="Roboto Mono Medium"/>
                <a:ea typeface="Roboto Mono Medium"/>
                <a:cs typeface="Roboto Mono Medium"/>
                <a:sym typeface="Roboto Mono Medium"/>
              </a:rPr>
              <a:t>, </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prefix</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A01010"/>
                </a:solidFill>
                <a:latin typeface="Roboto Mono Medium"/>
                <a:ea typeface="Roboto Mono Medium"/>
                <a:cs typeface="Roboto Mono Medium"/>
                <a:sym typeface="Roboto Mono Medium"/>
              </a:rPr>
              <a:t>"&lt;&lt;field name&gt;&gt;"</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send_keys</a:t>
            </a:r>
            <a:r>
              <a:rPr lang="en">
                <a:latin typeface="Roboto Mono Medium"/>
                <a:ea typeface="Roboto Mono Medium"/>
                <a:cs typeface="Roboto Mono Medium"/>
                <a:sym typeface="Roboto Mono Medium"/>
              </a:rPr>
              <a:t>(</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org_name</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674EA7"/>
                </a:solidFill>
                <a:latin typeface="Roboto Mono Medium"/>
                <a:ea typeface="Roboto Mono Medium"/>
                <a:cs typeface="Roboto Mono Medium"/>
                <a:sym typeface="Roboto Mono Medium"/>
              </a:rPr>
              <a:t>...</a:t>
            </a:r>
            <a:endParaRPr>
              <a:solidFill>
                <a:srgbClr val="674EA7"/>
              </a:solidFill>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674EA7"/>
                </a:solidFill>
                <a:latin typeface="Roboto Mono Medium"/>
                <a:ea typeface="Roboto Mono Medium"/>
                <a:cs typeface="Roboto Mono Medium"/>
                <a:sym typeface="Roboto Mono Medium"/>
              </a:rPr>
              <a:t>... </a:t>
            </a:r>
            <a:endParaRPr>
              <a:solidFill>
                <a:srgbClr val="674EA7"/>
              </a:solidFill>
              <a:latin typeface="Roboto Mono Medium"/>
              <a:ea typeface="Roboto Mono Medium"/>
              <a:cs typeface="Roboto Mono Medium"/>
              <a:sym typeface="Roboto Mono Medium"/>
            </a:endParaRPr>
          </a:p>
          <a:p>
            <a:pPr indent="0" lvl="0" marL="0" rtl="0" algn="l">
              <a:spcBef>
                <a:spcPts val="0"/>
              </a:spcBef>
              <a:spcAft>
                <a:spcPts val="0"/>
              </a:spcAft>
              <a:buNone/>
            </a:pPr>
            <a:r>
              <a:rPr i="1" lang="en">
                <a:solidFill>
                  <a:srgbClr val="A05000"/>
                </a:solidFill>
                <a:latin typeface="Roboto Mono Medium"/>
                <a:ea typeface="Roboto Mono Medium"/>
                <a:cs typeface="Roboto Mono Medium"/>
                <a:sym typeface="Roboto Mono Medium"/>
              </a:rPr>
              <a:t># Select items from dropdown</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types</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selenium</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find_element</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latin typeface="Roboto Mono Medium"/>
                <a:ea typeface="Roboto Mono Medium"/>
                <a:cs typeface="Roboto Mono Medium"/>
                <a:sym typeface="Roboto Mono Medium"/>
              </a:rPr>
              <a:t>        	</a:t>
            </a:r>
            <a:r>
              <a:rPr lang="en">
                <a:solidFill>
                  <a:srgbClr val="1AB1CD"/>
                </a:solidFill>
                <a:latin typeface="Roboto Mono Medium"/>
                <a:ea typeface="Roboto Mono Medium"/>
                <a:cs typeface="Roboto Mono Medium"/>
                <a:sym typeface="Roboto Mono Medium"/>
              </a:rPr>
              <a:t>By</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ID</a:t>
            </a:r>
            <a:r>
              <a:rPr lang="en">
                <a:latin typeface="Roboto Mono Medium"/>
                <a:ea typeface="Roboto Mono Medium"/>
                <a:cs typeface="Roboto Mono Medium"/>
                <a:sym typeface="Roboto Mono Medium"/>
              </a:rPr>
              <a:t>, </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prefix</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A01010"/>
                </a:solidFill>
                <a:latin typeface="Roboto Mono Medium"/>
                <a:ea typeface="Roboto Mono Medium"/>
                <a:cs typeface="Roboto Mono Medium"/>
                <a:sym typeface="Roboto Mono Medium"/>
              </a:rPr>
              <a:t>"orgtype"</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find_elements</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By</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TAG_NAME</a:t>
            </a:r>
            <a:r>
              <a:rPr lang="en">
                <a:latin typeface="Roboto Mono Medium"/>
                <a:ea typeface="Roboto Mono Medium"/>
                <a:cs typeface="Roboto Mono Medium"/>
                <a:sym typeface="Roboto Mono Medium"/>
              </a:rPr>
              <a:t>, </a:t>
            </a:r>
            <a:r>
              <a:rPr lang="en">
                <a:solidFill>
                  <a:srgbClr val="A01010"/>
                </a:solidFill>
                <a:latin typeface="Roboto Mono Medium"/>
                <a:ea typeface="Roboto Mono Medium"/>
                <a:cs typeface="Roboto Mono Medium"/>
                <a:sym typeface="Roboto Mono Medium"/>
              </a:rPr>
              <a:t>'option'</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k</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1AB1CD"/>
                </a:solidFill>
                <a:latin typeface="Roboto Mono Medium"/>
                <a:ea typeface="Roboto Mono Medium"/>
                <a:cs typeface="Roboto Mono Medium"/>
                <a:sym typeface="Roboto Mono Medium"/>
              </a:rPr>
              <a:t>random</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randint</a:t>
            </a:r>
            <a:r>
              <a:rPr lang="en">
                <a:latin typeface="Roboto Mono Medium"/>
                <a:ea typeface="Roboto Mono Medium"/>
                <a:cs typeface="Roboto Mono Medium"/>
                <a:sym typeface="Roboto Mono Medium"/>
              </a:rPr>
              <a:t>(</a:t>
            </a:r>
            <a:r>
              <a:rPr lang="en">
                <a:solidFill>
                  <a:srgbClr val="106040"/>
                </a:solidFill>
                <a:latin typeface="Roboto Mono Medium"/>
                <a:ea typeface="Roboto Mono Medium"/>
                <a:cs typeface="Roboto Mono Medium"/>
                <a:sym typeface="Roboto Mono Medium"/>
              </a:rPr>
              <a:t>1</a:t>
            </a:r>
            <a:r>
              <a:rPr lang="en">
                <a:latin typeface="Roboto Mono Medium"/>
                <a:ea typeface="Roboto Mono Medium"/>
                <a:cs typeface="Roboto Mono Medium"/>
                <a:sym typeface="Roboto Mono Medium"/>
              </a:rPr>
              <a:t>, </a:t>
            </a:r>
            <a:r>
              <a:rPr lang="en">
                <a:solidFill>
                  <a:srgbClr val="3000A0"/>
                </a:solidFill>
                <a:latin typeface="Roboto Mono Medium"/>
                <a:ea typeface="Roboto Mono Medium"/>
                <a:cs typeface="Roboto Mono Medium"/>
                <a:sym typeface="Roboto Mono Medium"/>
              </a:rPr>
              <a:t>len</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types</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106040"/>
                </a:solidFill>
                <a:latin typeface="Roboto Mono Medium"/>
                <a:ea typeface="Roboto Mono Medium"/>
                <a:cs typeface="Roboto Mono Medium"/>
                <a:sym typeface="Roboto Mono Medium"/>
              </a:rPr>
              <a:t>1</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types</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k</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click</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p:txBody>
      </p:sp>
      <p:cxnSp>
        <p:nvCxnSpPr>
          <p:cNvPr id="511" name="Google Shape;511;p54"/>
          <p:cNvCxnSpPr/>
          <p:nvPr/>
        </p:nvCxnSpPr>
        <p:spPr>
          <a:xfrm>
            <a:off x="5242500" y="2112400"/>
            <a:ext cx="5700" cy="269100"/>
          </a:xfrm>
          <a:prstGeom prst="straightConnector1">
            <a:avLst/>
          </a:prstGeom>
          <a:noFill/>
          <a:ln cap="flat" cmpd="sng" w="9525">
            <a:solidFill>
              <a:srgbClr val="FF0000"/>
            </a:solidFill>
            <a:prstDash val="solid"/>
            <a:round/>
            <a:headEnd len="med" w="med" type="none"/>
            <a:tailEnd len="med" w="med" type="triangle"/>
          </a:ln>
        </p:spPr>
      </p:cxnSp>
      <p:cxnSp>
        <p:nvCxnSpPr>
          <p:cNvPr id="512" name="Google Shape;512;p54"/>
          <p:cNvCxnSpPr/>
          <p:nvPr/>
        </p:nvCxnSpPr>
        <p:spPr>
          <a:xfrm flipH="1" rot="10800000">
            <a:off x="5238400" y="2106350"/>
            <a:ext cx="2002500" cy="9600"/>
          </a:xfrm>
          <a:prstGeom prst="straightConnector1">
            <a:avLst/>
          </a:prstGeom>
          <a:noFill/>
          <a:ln cap="flat" cmpd="sng" w="9525">
            <a:solidFill>
              <a:srgbClr val="FF0000"/>
            </a:solidFill>
            <a:prstDash val="solid"/>
            <a:round/>
            <a:headEnd len="med" w="med" type="none"/>
            <a:tailEnd len="med" w="med" type="none"/>
          </a:ln>
        </p:spPr>
      </p:cxnSp>
      <p:sp>
        <p:nvSpPr>
          <p:cNvPr id="513" name="Google Shape;513;p54"/>
          <p:cNvSpPr txBox="1"/>
          <p:nvPr/>
        </p:nvSpPr>
        <p:spPr>
          <a:xfrm>
            <a:off x="7240900" y="1907000"/>
            <a:ext cx="16512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highlight>
                  <a:srgbClr val="FFFF00"/>
                </a:highlight>
                <a:latin typeface="Archivo"/>
                <a:ea typeface="Archivo"/>
                <a:cs typeface="Archivo"/>
                <a:sym typeface="Archivo"/>
              </a:rPr>
              <a:t>“id_”</a:t>
            </a:r>
            <a:r>
              <a:rPr i="1" lang="en" sz="1600">
                <a:solidFill>
                  <a:schemeClr val="dk1"/>
                </a:solidFill>
                <a:latin typeface="Archivo"/>
                <a:ea typeface="Archivo"/>
                <a:cs typeface="Archivo"/>
                <a:sym typeface="Archivo"/>
              </a:rPr>
              <a:t> </a:t>
            </a:r>
            <a:r>
              <a:rPr lang="en" sz="1600">
                <a:solidFill>
                  <a:schemeClr val="dk1"/>
                </a:solidFill>
                <a:latin typeface="Archivo"/>
                <a:ea typeface="Archivo"/>
                <a:cs typeface="Archivo"/>
                <a:sym typeface="Archivo"/>
              </a:rPr>
              <a:t>in this case</a:t>
            </a:r>
            <a:endParaRPr sz="1600">
              <a:solidFill>
                <a:schemeClr val="dk1"/>
              </a:solidFill>
              <a:latin typeface="Archivo"/>
              <a:ea typeface="Archivo"/>
              <a:cs typeface="Archivo"/>
              <a:sym typeface="Archivo"/>
            </a:endParaRPr>
          </a:p>
        </p:txBody>
      </p:sp>
      <p:cxnSp>
        <p:nvCxnSpPr>
          <p:cNvPr id="514" name="Google Shape;514;p54"/>
          <p:cNvCxnSpPr/>
          <p:nvPr/>
        </p:nvCxnSpPr>
        <p:spPr>
          <a:xfrm flipH="1">
            <a:off x="6861325" y="2504475"/>
            <a:ext cx="607200" cy="300"/>
          </a:xfrm>
          <a:prstGeom prst="straightConnector1">
            <a:avLst/>
          </a:prstGeom>
          <a:noFill/>
          <a:ln cap="flat" cmpd="sng" w="9525">
            <a:solidFill>
              <a:srgbClr val="FF0000"/>
            </a:solidFill>
            <a:prstDash val="solid"/>
            <a:round/>
            <a:headEnd len="med" w="med" type="none"/>
            <a:tailEnd len="med" w="med" type="triangle"/>
          </a:ln>
        </p:spPr>
      </p:cxnSp>
      <p:sp>
        <p:nvSpPr>
          <p:cNvPr id="515" name="Google Shape;515;p54"/>
          <p:cNvSpPr txBox="1"/>
          <p:nvPr/>
        </p:nvSpPr>
        <p:spPr>
          <a:xfrm>
            <a:off x="7553925" y="2295525"/>
            <a:ext cx="15090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latin typeface="Archivo"/>
                <a:ea typeface="Archivo"/>
                <a:cs typeface="Archivo"/>
                <a:sym typeface="Archivo"/>
              </a:rPr>
              <a:t>For text fields</a:t>
            </a:r>
            <a:endParaRPr i="1" sz="1600">
              <a:solidFill>
                <a:schemeClr val="dk1"/>
              </a:solidFill>
              <a:latin typeface="Archivo"/>
              <a:ea typeface="Archivo"/>
              <a:cs typeface="Archivo"/>
              <a:sym typeface="Archivo"/>
            </a:endParaRPr>
          </a:p>
        </p:txBody>
      </p:sp>
      <p:cxnSp>
        <p:nvCxnSpPr>
          <p:cNvPr id="516" name="Google Shape;516;p54"/>
          <p:cNvCxnSpPr/>
          <p:nvPr/>
        </p:nvCxnSpPr>
        <p:spPr>
          <a:xfrm>
            <a:off x="5471100" y="3407800"/>
            <a:ext cx="5700" cy="269100"/>
          </a:xfrm>
          <a:prstGeom prst="straightConnector1">
            <a:avLst/>
          </a:prstGeom>
          <a:noFill/>
          <a:ln cap="flat" cmpd="sng" w="9525">
            <a:solidFill>
              <a:srgbClr val="FF0000"/>
            </a:solidFill>
            <a:prstDash val="solid"/>
            <a:round/>
            <a:headEnd len="med" w="med" type="none"/>
            <a:tailEnd len="med" w="med" type="triangle"/>
          </a:ln>
        </p:spPr>
      </p:cxnSp>
      <p:cxnSp>
        <p:nvCxnSpPr>
          <p:cNvPr id="517" name="Google Shape;517;p54"/>
          <p:cNvCxnSpPr/>
          <p:nvPr/>
        </p:nvCxnSpPr>
        <p:spPr>
          <a:xfrm flipH="1" rot="10800000">
            <a:off x="5467000" y="3409850"/>
            <a:ext cx="972000" cy="1500"/>
          </a:xfrm>
          <a:prstGeom prst="straightConnector1">
            <a:avLst/>
          </a:prstGeom>
          <a:noFill/>
          <a:ln cap="flat" cmpd="sng" w="9525">
            <a:solidFill>
              <a:srgbClr val="FF0000"/>
            </a:solidFill>
            <a:prstDash val="solid"/>
            <a:round/>
            <a:headEnd len="med" w="med" type="none"/>
            <a:tailEnd len="med" w="med" type="none"/>
          </a:ln>
        </p:spPr>
      </p:cxnSp>
      <p:sp>
        <p:nvSpPr>
          <p:cNvPr id="518" name="Google Shape;518;p54"/>
          <p:cNvSpPr txBox="1"/>
          <p:nvPr/>
        </p:nvSpPr>
        <p:spPr>
          <a:xfrm>
            <a:off x="6439000" y="3206450"/>
            <a:ext cx="25791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highlight>
                  <a:srgbClr val="00FF00"/>
                </a:highlight>
                <a:latin typeface="Archivo"/>
                <a:ea typeface="Archivo"/>
                <a:cs typeface="Archivo"/>
                <a:sym typeface="Archivo"/>
              </a:rPr>
              <a:t>Choices</a:t>
            </a:r>
            <a:r>
              <a:rPr i="1" lang="en" sz="1600">
                <a:solidFill>
                  <a:schemeClr val="dk1"/>
                </a:solidFill>
                <a:latin typeface="Archivo"/>
                <a:ea typeface="Archivo"/>
                <a:cs typeface="Archivo"/>
                <a:sym typeface="Archivo"/>
              </a:rPr>
              <a:t> in drop down</a:t>
            </a:r>
            <a:endParaRPr sz="1600">
              <a:solidFill>
                <a:schemeClr val="dk1"/>
              </a:solidFill>
              <a:latin typeface="Archivo"/>
              <a:ea typeface="Archivo"/>
              <a:cs typeface="Archivo"/>
              <a:sym typeface="Archivo"/>
            </a:endParaRPr>
          </a:p>
        </p:txBody>
      </p:sp>
      <p:cxnSp>
        <p:nvCxnSpPr>
          <p:cNvPr id="519" name="Google Shape;519;p54"/>
          <p:cNvCxnSpPr/>
          <p:nvPr/>
        </p:nvCxnSpPr>
        <p:spPr>
          <a:xfrm flipH="1">
            <a:off x="2603700" y="4400550"/>
            <a:ext cx="2768400" cy="9300"/>
          </a:xfrm>
          <a:prstGeom prst="straightConnector1">
            <a:avLst/>
          </a:prstGeom>
          <a:noFill/>
          <a:ln cap="flat" cmpd="sng" w="9525">
            <a:solidFill>
              <a:srgbClr val="FF0000"/>
            </a:solidFill>
            <a:prstDash val="solid"/>
            <a:round/>
            <a:headEnd len="med" w="med" type="none"/>
            <a:tailEnd len="med" w="med" type="triangle"/>
          </a:ln>
        </p:spPr>
      </p:cxnSp>
      <p:sp>
        <p:nvSpPr>
          <p:cNvPr id="520" name="Google Shape;520;p54"/>
          <p:cNvSpPr txBox="1"/>
          <p:nvPr/>
        </p:nvSpPr>
        <p:spPr>
          <a:xfrm>
            <a:off x="5372100" y="4191675"/>
            <a:ext cx="30519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1"/>
                </a:solidFill>
                <a:latin typeface="Archivo"/>
                <a:ea typeface="Archivo"/>
                <a:cs typeface="Archivo"/>
                <a:sym typeface="Archivo"/>
              </a:rPr>
              <a:t>Select Randomly and Click</a:t>
            </a:r>
            <a:endParaRPr i="1" sz="1600">
              <a:solidFill>
                <a:schemeClr val="dk1"/>
              </a:solidFill>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5"/>
          <p:cNvSpPr txBox="1"/>
          <p:nvPr>
            <p:ph type="title"/>
          </p:nvPr>
        </p:nvSpPr>
        <p:spPr>
          <a:xfrm>
            <a:off x="720000" y="15813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 Orgs Form - On Submit</a:t>
            </a:r>
            <a:endParaRPr/>
          </a:p>
        </p:txBody>
      </p:sp>
      <p:pic>
        <p:nvPicPr>
          <p:cNvPr id="526" name="Google Shape;526;p55"/>
          <p:cNvPicPr preferRelativeResize="0"/>
          <p:nvPr/>
        </p:nvPicPr>
        <p:blipFill>
          <a:blip r:embed="rId3">
            <a:alphaModFix/>
          </a:blip>
          <a:stretch>
            <a:fillRect/>
          </a:stretch>
        </p:blipFill>
        <p:spPr>
          <a:xfrm>
            <a:off x="8278889" y="63135"/>
            <a:ext cx="739275" cy="762726"/>
          </a:xfrm>
          <a:prstGeom prst="rect">
            <a:avLst/>
          </a:prstGeom>
          <a:noFill/>
          <a:ln>
            <a:noFill/>
          </a:ln>
        </p:spPr>
      </p:pic>
      <p:pic>
        <p:nvPicPr>
          <p:cNvPr id="527" name="Google Shape;527;p55"/>
          <p:cNvPicPr preferRelativeResize="0"/>
          <p:nvPr/>
        </p:nvPicPr>
        <p:blipFill>
          <a:blip r:embed="rId4">
            <a:alphaModFix/>
          </a:blip>
          <a:stretch>
            <a:fillRect/>
          </a:stretch>
        </p:blipFill>
        <p:spPr>
          <a:xfrm>
            <a:off x="152400" y="1170125"/>
            <a:ext cx="3472725" cy="3820975"/>
          </a:xfrm>
          <a:prstGeom prst="rect">
            <a:avLst/>
          </a:prstGeom>
          <a:noFill/>
          <a:ln>
            <a:noFill/>
          </a:ln>
        </p:spPr>
      </p:pic>
      <p:pic>
        <p:nvPicPr>
          <p:cNvPr id="528" name="Google Shape;528;p55"/>
          <p:cNvPicPr preferRelativeResize="0"/>
          <p:nvPr/>
        </p:nvPicPr>
        <p:blipFill>
          <a:blip r:embed="rId5">
            <a:alphaModFix/>
          </a:blip>
          <a:stretch>
            <a:fillRect/>
          </a:stretch>
        </p:blipFill>
        <p:spPr>
          <a:xfrm>
            <a:off x="4381692" y="1170125"/>
            <a:ext cx="4636483" cy="3820975"/>
          </a:xfrm>
          <a:prstGeom prst="rect">
            <a:avLst/>
          </a:prstGeom>
          <a:noFill/>
          <a:ln>
            <a:noFill/>
          </a:ln>
        </p:spPr>
      </p:pic>
      <p:sp>
        <p:nvSpPr>
          <p:cNvPr id="529" name="Google Shape;529;p55"/>
          <p:cNvSpPr txBox="1"/>
          <p:nvPr/>
        </p:nvSpPr>
        <p:spPr>
          <a:xfrm>
            <a:off x="152400" y="825850"/>
            <a:ext cx="12711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1"/>
                </a:solidFill>
                <a:latin typeface="Roboto Mono Medium"/>
                <a:ea typeface="Roboto Mono Medium"/>
                <a:cs typeface="Roboto Mono Medium"/>
                <a:sym typeface="Roboto Mono Medium"/>
              </a:rPr>
              <a:t>Frontend</a:t>
            </a:r>
            <a:endParaRPr i="1" sz="1800">
              <a:solidFill>
                <a:schemeClr val="dk1"/>
              </a:solidFill>
              <a:latin typeface="Roboto Mono Medium"/>
              <a:ea typeface="Roboto Mono Medium"/>
              <a:cs typeface="Roboto Mono Medium"/>
              <a:sym typeface="Roboto Mono Medium"/>
            </a:endParaRPr>
          </a:p>
        </p:txBody>
      </p:sp>
      <p:sp>
        <p:nvSpPr>
          <p:cNvPr id="530" name="Google Shape;530;p55"/>
          <p:cNvSpPr txBox="1"/>
          <p:nvPr/>
        </p:nvSpPr>
        <p:spPr>
          <a:xfrm>
            <a:off x="4381700" y="825850"/>
            <a:ext cx="12711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chemeClr val="dk1"/>
                </a:solidFill>
                <a:latin typeface="Roboto Mono Medium"/>
                <a:ea typeface="Roboto Mono Medium"/>
                <a:cs typeface="Roboto Mono Medium"/>
                <a:sym typeface="Roboto Mono Medium"/>
              </a:rPr>
              <a:t>Database</a:t>
            </a:r>
            <a:endParaRPr i="1" sz="1800">
              <a:solidFill>
                <a:schemeClr val="dk1"/>
              </a:solidFill>
              <a:latin typeface="Roboto Mono Medium"/>
              <a:ea typeface="Roboto Mono Medium"/>
              <a:cs typeface="Roboto Mono Medium"/>
              <a:sym typeface="Roboto Mono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4" name="Shape 534"/>
        <p:cNvGrpSpPr/>
        <p:nvPr/>
      </p:nvGrpSpPr>
      <p:grpSpPr>
        <a:xfrm>
          <a:off x="0" y="0"/>
          <a:ext cx="0" cy="0"/>
          <a:chOff x="0" y="0"/>
          <a:chExt cx="0" cy="0"/>
        </a:xfrm>
      </p:grpSpPr>
      <p:sp>
        <p:nvSpPr>
          <p:cNvPr id="535" name="Google Shape;535;p56"/>
          <p:cNvSpPr txBox="1"/>
          <p:nvPr>
            <p:ph type="title"/>
          </p:nvPr>
        </p:nvSpPr>
        <p:spPr>
          <a:xfrm>
            <a:off x="301875"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 Orgs Form - Checking Response</a:t>
            </a:r>
            <a:endParaRPr/>
          </a:p>
        </p:txBody>
      </p:sp>
      <p:pic>
        <p:nvPicPr>
          <p:cNvPr id="536" name="Google Shape;536;p56"/>
          <p:cNvPicPr preferRelativeResize="0"/>
          <p:nvPr/>
        </p:nvPicPr>
        <p:blipFill>
          <a:blip r:embed="rId3">
            <a:alphaModFix/>
          </a:blip>
          <a:stretch>
            <a:fillRect/>
          </a:stretch>
        </p:blipFill>
        <p:spPr>
          <a:xfrm>
            <a:off x="8278889" y="63135"/>
            <a:ext cx="739275" cy="762726"/>
          </a:xfrm>
          <a:prstGeom prst="rect">
            <a:avLst/>
          </a:prstGeom>
          <a:noFill/>
          <a:ln>
            <a:noFill/>
          </a:ln>
        </p:spPr>
      </p:pic>
      <p:sp>
        <p:nvSpPr>
          <p:cNvPr id="537" name="Google Shape;537;p56"/>
          <p:cNvSpPr txBox="1"/>
          <p:nvPr/>
        </p:nvSpPr>
        <p:spPr>
          <a:xfrm>
            <a:off x="265725" y="1214675"/>
            <a:ext cx="7535100" cy="3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A05000"/>
                </a:solidFill>
                <a:latin typeface="Roboto Mono Medium"/>
                <a:ea typeface="Roboto Mono Medium"/>
                <a:cs typeface="Roboto Mono Medium"/>
                <a:sym typeface="Roboto Mono Medium"/>
              </a:rPr>
              <a:t># Check if the page was redirected to organisations</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heading</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selenium</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find_element</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By</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TAG_NAME</a:t>
            </a:r>
            <a:r>
              <a:rPr lang="en">
                <a:latin typeface="Roboto Mono Medium"/>
                <a:ea typeface="Roboto Mono Medium"/>
                <a:cs typeface="Roboto Mono Medium"/>
                <a:sym typeface="Roboto Mono Medium"/>
              </a:rPr>
              <a:t>, </a:t>
            </a:r>
            <a:r>
              <a:rPr lang="en">
                <a:solidFill>
                  <a:srgbClr val="A01010"/>
                </a:solidFill>
                <a:latin typeface="Roboto Mono Medium"/>
                <a:ea typeface="Roboto Mono Medium"/>
                <a:cs typeface="Roboto Mono Medium"/>
                <a:sym typeface="Roboto Mono Medium"/>
              </a:rPr>
              <a:t>'h1'</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text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assertEqual</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heading</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lower</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strip</a:t>
            </a:r>
            <a:r>
              <a:rPr lang="en">
                <a:latin typeface="Roboto Mono Medium"/>
                <a:ea typeface="Roboto Mono Medium"/>
                <a:cs typeface="Roboto Mono Medium"/>
                <a:sym typeface="Roboto Mono Medium"/>
              </a:rPr>
              <a:t>(), </a:t>
            </a:r>
            <a:r>
              <a:rPr lang="en">
                <a:solidFill>
                  <a:srgbClr val="A01010"/>
                </a:solidFill>
                <a:latin typeface="Roboto Mono Medium"/>
                <a:ea typeface="Roboto Mono Medium"/>
                <a:cs typeface="Roboto Mono Medium"/>
                <a:sym typeface="Roboto Mono Medium"/>
              </a:rPr>
              <a:t>'organisations'</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i="1" lang="en">
                <a:solidFill>
                  <a:srgbClr val="A05000"/>
                </a:solidFill>
                <a:latin typeface="Roboto Mono Medium"/>
                <a:ea typeface="Roboto Mono Medium"/>
                <a:cs typeface="Roboto Mono Medium"/>
                <a:sym typeface="Roboto Mono Medium"/>
              </a:rPr>
              <a:t># Check if org is listed on the frontend</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li</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selenium</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find_element</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By</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XPATH</a:t>
            </a:r>
            <a:r>
              <a:rPr lang="en">
                <a:latin typeface="Roboto Mono Medium"/>
                <a:ea typeface="Roboto Mono Medium"/>
                <a:cs typeface="Roboto Mono Medium"/>
                <a:sym typeface="Roboto Mono Medium"/>
              </a:rPr>
              <a:t>, </a:t>
            </a:r>
            <a:r>
              <a:rPr lang="en">
                <a:solidFill>
                  <a:srgbClr val="A01010"/>
                </a:solidFill>
                <a:latin typeface="Roboto Mono Medium"/>
                <a:ea typeface="Roboto Mono Medium"/>
                <a:cs typeface="Roboto Mono Medium"/>
                <a:sym typeface="Roboto Mono Medium"/>
              </a:rPr>
              <a:t>"/html/body/div[2]/div/div[2]/div/ul"</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find_elements</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By</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TAG_NAME</a:t>
            </a:r>
            <a:r>
              <a:rPr lang="en">
                <a:latin typeface="Roboto Mono Medium"/>
                <a:ea typeface="Roboto Mono Medium"/>
                <a:cs typeface="Roboto Mono Medium"/>
                <a:sym typeface="Roboto Mono Medium"/>
              </a:rPr>
              <a:t>, </a:t>
            </a:r>
            <a:r>
              <a:rPr lang="en">
                <a:solidFill>
                  <a:srgbClr val="A01010"/>
                </a:solidFill>
                <a:latin typeface="Roboto Mono Medium"/>
                <a:ea typeface="Roboto Mono Medium"/>
                <a:cs typeface="Roboto Mono Medium"/>
                <a:sym typeface="Roboto Mono Medium"/>
              </a:rPr>
              <a:t>'li'</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txt</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endParaRPr>
              <a:latin typeface="Roboto Mono Medium"/>
              <a:ea typeface="Roboto Mono Medium"/>
              <a:cs typeface="Roboto Mono Medium"/>
              <a:sym typeface="Roboto Mono Medium"/>
            </a:endParaRPr>
          </a:p>
          <a:p>
            <a:pPr indent="0" lvl="0" marL="0" rtl="0" algn="l">
              <a:spcBef>
                <a:spcPts val="0"/>
              </a:spcBef>
              <a:spcAft>
                <a:spcPts val="0"/>
              </a:spcAft>
              <a:buNone/>
            </a:pPr>
            <a:r>
              <a:rPr b="1" lang="en">
                <a:solidFill>
                  <a:srgbClr val="700080"/>
                </a:solidFill>
                <a:latin typeface="Roboto Mono"/>
                <a:ea typeface="Roboto Mono"/>
                <a:cs typeface="Roboto Mono"/>
                <a:sym typeface="Roboto Mono"/>
              </a:rPr>
              <a:t>for</a:t>
            </a:r>
            <a:r>
              <a:rPr lang="en">
                <a:latin typeface="Roboto Mono Medium"/>
                <a:ea typeface="Roboto Mono Medium"/>
                <a:cs typeface="Roboto Mono Medium"/>
                <a:sym typeface="Roboto Mono Medium"/>
              </a:rPr>
              <a:t> </a:t>
            </a:r>
            <a:r>
              <a:rPr lang="en">
                <a:solidFill>
                  <a:srgbClr val="1AB1CD"/>
                </a:solidFill>
                <a:latin typeface="Roboto Mono Medium"/>
                <a:ea typeface="Roboto Mono Medium"/>
                <a:cs typeface="Roboto Mono Medium"/>
                <a:sym typeface="Roboto Mono Medium"/>
              </a:rPr>
              <a:t>l</a:t>
            </a:r>
            <a:r>
              <a:rPr lang="en">
                <a:latin typeface="Roboto Mono Medium"/>
                <a:ea typeface="Roboto Mono Medium"/>
                <a:cs typeface="Roboto Mono Medium"/>
                <a:sym typeface="Roboto Mono Medium"/>
              </a:rPr>
              <a:t> </a:t>
            </a:r>
            <a:r>
              <a:rPr b="1" lang="en">
                <a:solidFill>
                  <a:srgbClr val="700080"/>
                </a:solidFill>
                <a:latin typeface="Roboto Mono"/>
                <a:ea typeface="Roboto Mono"/>
                <a:cs typeface="Roboto Mono"/>
                <a:sym typeface="Roboto Mono"/>
              </a:rPr>
              <a:t>in</a:t>
            </a:r>
            <a:r>
              <a:rPr lang="en">
                <a:latin typeface="Roboto Mono Medium"/>
                <a:ea typeface="Roboto Mono Medium"/>
                <a:cs typeface="Roboto Mono Medium"/>
                <a:sym typeface="Roboto Mono Medium"/>
              </a:rPr>
              <a:t> </a:t>
            </a:r>
            <a:r>
              <a:rPr lang="en">
                <a:solidFill>
                  <a:srgbClr val="1AB1CD"/>
                </a:solidFill>
                <a:latin typeface="Roboto Mono Medium"/>
                <a:ea typeface="Roboto Mono Medium"/>
                <a:cs typeface="Roboto Mono Medium"/>
                <a:sym typeface="Roboto Mono Medium"/>
              </a:rPr>
              <a:t>li</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45720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txt</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append</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l</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text</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latin typeface="Roboto Mono Medium"/>
                <a:ea typeface="Roboto Mono Medium"/>
                <a:cs typeface="Roboto Mono Medium"/>
                <a:sym typeface="Roboto Mono Medium"/>
              </a:rPr>
              <a:t>    	</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assertTrue</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txt</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__contains__</a:t>
            </a:r>
            <a:r>
              <a:rPr lang="en">
                <a:latin typeface="Roboto Mono Medium"/>
                <a:ea typeface="Roboto Mono Medium"/>
                <a:cs typeface="Roboto Mono Medium"/>
                <a:sym typeface="Roboto Mono Medium"/>
              </a:rPr>
              <a:t>(</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org_name</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t/>
            </a:r>
            <a:endParaRPr>
              <a:latin typeface="Roboto Mono Medium"/>
              <a:ea typeface="Roboto Mono Medium"/>
              <a:cs typeface="Roboto Mono Medium"/>
              <a:sym typeface="Roboto Mono Medium"/>
            </a:endParaRPr>
          </a:p>
          <a:p>
            <a:pPr indent="0" lvl="0" marL="0" rtl="0" algn="l">
              <a:spcBef>
                <a:spcPts val="0"/>
              </a:spcBef>
              <a:spcAft>
                <a:spcPts val="0"/>
              </a:spcAft>
              <a:buNone/>
            </a:pPr>
            <a:r>
              <a:rPr i="1" lang="en">
                <a:solidFill>
                  <a:srgbClr val="A05000"/>
                </a:solidFill>
                <a:latin typeface="Roboto Mono Medium"/>
                <a:ea typeface="Roboto Mono Medium"/>
                <a:cs typeface="Roboto Mono Medium"/>
                <a:sym typeface="Roboto Mono Medium"/>
              </a:rPr>
              <a:t># Check Against Database</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1AB1CD"/>
                </a:solidFill>
                <a:latin typeface="Roboto Mono Medium"/>
                <a:ea typeface="Roboto Mono Medium"/>
                <a:cs typeface="Roboto Mono Medium"/>
                <a:sym typeface="Roboto Mono Medium"/>
              </a:rPr>
              <a:t>x</a:t>
            </a:r>
            <a:r>
              <a:rPr lang="en">
                <a:latin typeface="Roboto Mono Medium"/>
                <a:ea typeface="Roboto Mono Medium"/>
                <a:cs typeface="Roboto Mono Medium"/>
                <a:sym typeface="Roboto Mono Medium"/>
              </a:rPr>
              <a:t> </a:t>
            </a:r>
            <a:r>
              <a:rPr b="1" lang="en">
                <a:solidFill>
                  <a:srgbClr val="EE11FF"/>
                </a:solidFill>
                <a:latin typeface="Roboto Mono"/>
                <a:ea typeface="Roboto Mono"/>
                <a:cs typeface="Roboto Mono"/>
                <a:sym typeface="Roboto Mono"/>
              </a:rPr>
              <a:t>=</a:t>
            </a:r>
            <a:r>
              <a:rPr lang="en">
                <a:latin typeface="Roboto Mono Medium"/>
                <a:ea typeface="Roboto Mono Medium"/>
                <a:cs typeface="Roboto Mono Medium"/>
                <a:sym typeface="Roboto Mono Medium"/>
              </a:rPr>
              <a:t> </a:t>
            </a:r>
            <a:r>
              <a:rPr lang="en">
                <a:solidFill>
                  <a:srgbClr val="1AB1CD"/>
                </a:solidFill>
                <a:latin typeface="Roboto Mono Medium"/>
                <a:ea typeface="Roboto Mono Medium"/>
                <a:cs typeface="Roboto Mono Medium"/>
                <a:sym typeface="Roboto Mono Medium"/>
              </a:rPr>
              <a:t>Organisation</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objects</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filter</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name</a:t>
            </a:r>
            <a:r>
              <a:rPr b="1" lang="en">
                <a:solidFill>
                  <a:srgbClr val="EE11FF"/>
                </a:solidFill>
                <a:latin typeface="Roboto Mono"/>
                <a:ea typeface="Roboto Mono"/>
                <a:cs typeface="Roboto Mono"/>
                <a:sym typeface="Roboto Mono"/>
              </a:rPr>
              <a:t>=</a:t>
            </a: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org_name</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a:p>
            <a:pPr indent="0" lvl="0" marL="0" rtl="0" algn="l">
              <a:spcBef>
                <a:spcPts val="0"/>
              </a:spcBef>
              <a:spcAft>
                <a:spcPts val="0"/>
              </a:spcAft>
              <a:buNone/>
            </a:pPr>
            <a:r>
              <a:rPr lang="en">
                <a:solidFill>
                  <a:srgbClr val="0050A0"/>
                </a:solidFill>
                <a:latin typeface="Roboto Mono Medium"/>
                <a:ea typeface="Roboto Mono Medium"/>
                <a:cs typeface="Roboto Mono Medium"/>
                <a:sym typeface="Roboto Mono Medium"/>
              </a:rPr>
              <a:t>self</a:t>
            </a:r>
            <a:r>
              <a:rPr lang="en">
                <a:latin typeface="Roboto Mono Medium"/>
                <a:ea typeface="Roboto Mono Medium"/>
                <a:cs typeface="Roboto Mono Medium"/>
                <a:sym typeface="Roboto Mono Medium"/>
              </a:rPr>
              <a:t>.</a:t>
            </a:r>
            <a:r>
              <a:rPr lang="en">
                <a:solidFill>
                  <a:srgbClr val="572000"/>
                </a:solidFill>
                <a:latin typeface="Roboto Mono Medium"/>
                <a:ea typeface="Roboto Mono Medium"/>
                <a:cs typeface="Roboto Mono Medium"/>
                <a:sym typeface="Roboto Mono Medium"/>
              </a:rPr>
              <a:t>assertNotEqual</a:t>
            </a:r>
            <a:r>
              <a:rPr lang="en">
                <a:latin typeface="Roboto Mono Medium"/>
                <a:ea typeface="Roboto Mono Medium"/>
                <a:cs typeface="Roboto Mono Medium"/>
                <a:sym typeface="Roboto Mono Medium"/>
              </a:rPr>
              <a:t>(</a:t>
            </a:r>
            <a:r>
              <a:rPr lang="en">
                <a:solidFill>
                  <a:srgbClr val="3000A0"/>
                </a:solidFill>
                <a:latin typeface="Roboto Mono Medium"/>
                <a:ea typeface="Roboto Mono Medium"/>
                <a:cs typeface="Roboto Mono Medium"/>
                <a:sym typeface="Roboto Mono Medium"/>
              </a:rPr>
              <a:t>len</a:t>
            </a:r>
            <a:r>
              <a:rPr lang="en">
                <a:latin typeface="Roboto Mono Medium"/>
                <a:ea typeface="Roboto Mono Medium"/>
                <a:cs typeface="Roboto Mono Medium"/>
                <a:sym typeface="Roboto Mono Medium"/>
              </a:rPr>
              <a:t>(</a:t>
            </a:r>
            <a:r>
              <a:rPr lang="en">
                <a:solidFill>
                  <a:srgbClr val="1AB1CD"/>
                </a:solidFill>
                <a:latin typeface="Roboto Mono Medium"/>
                <a:ea typeface="Roboto Mono Medium"/>
                <a:cs typeface="Roboto Mono Medium"/>
                <a:sym typeface="Roboto Mono Medium"/>
              </a:rPr>
              <a:t>x</a:t>
            </a:r>
            <a:r>
              <a:rPr lang="en">
                <a:latin typeface="Roboto Mono Medium"/>
                <a:ea typeface="Roboto Mono Medium"/>
                <a:cs typeface="Roboto Mono Medium"/>
                <a:sym typeface="Roboto Mono Medium"/>
              </a:rPr>
              <a:t>), </a:t>
            </a:r>
            <a:r>
              <a:rPr lang="en">
                <a:solidFill>
                  <a:srgbClr val="106040"/>
                </a:solidFill>
                <a:latin typeface="Roboto Mono Medium"/>
                <a:ea typeface="Roboto Mono Medium"/>
                <a:cs typeface="Roboto Mono Medium"/>
                <a:sym typeface="Roboto Mono Medium"/>
              </a:rPr>
              <a:t>0</a:t>
            </a:r>
            <a:r>
              <a:rPr lang="en">
                <a:latin typeface="Roboto Mono Medium"/>
                <a:ea typeface="Roboto Mono Medium"/>
                <a:cs typeface="Roboto Mono Medium"/>
                <a:sym typeface="Roboto Mono Medium"/>
              </a:rPr>
              <a:t>)</a:t>
            </a:r>
            <a:endParaRPr>
              <a:latin typeface="Roboto Mono Medium"/>
              <a:ea typeface="Roboto Mono Medium"/>
              <a:cs typeface="Roboto Mono Medium"/>
              <a:sym typeface="Roboto Mono Medium"/>
            </a:endParaRPr>
          </a:p>
        </p:txBody>
      </p:sp>
      <p:sp>
        <p:nvSpPr>
          <p:cNvPr id="538" name="Google Shape;538;p56"/>
          <p:cNvSpPr/>
          <p:nvPr/>
        </p:nvSpPr>
        <p:spPr>
          <a:xfrm>
            <a:off x="6992875" y="1017726"/>
            <a:ext cx="360500" cy="3157966"/>
          </a:xfrm>
          <a:custGeom>
            <a:rect b="b" l="l" r="r" t="t"/>
            <a:pathLst>
              <a:path extrusionOk="0" h="136002" w="14420">
                <a:moveTo>
                  <a:pt x="1898" y="13132"/>
                </a:moveTo>
                <a:cubicBezTo>
                  <a:pt x="3733" y="12183"/>
                  <a:pt x="11071" y="-11478"/>
                  <a:pt x="12906" y="7438"/>
                </a:cubicBezTo>
                <a:cubicBezTo>
                  <a:pt x="14741" y="26354"/>
                  <a:pt x="15057" y="106512"/>
                  <a:pt x="12906" y="126630"/>
                </a:cubicBezTo>
                <a:cubicBezTo>
                  <a:pt x="10755" y="146749"/>
                  <a:pt x="2151" y="127896"/>
                  <a:pt x="0" y="128149"/>
                </a:cubicBezTo>
              </a:path>
            </a:pathLst>
          </a:custGeom>
          <a:noFill/>
          <a:ln cap="flat" cmpd="sng" w="28575">
            <a:solidFill>
              <a:srgbClr val="FF0000"/>
            </a:solidFill>
            <a:prstDash val="solid"/>
            <a:round/>
            <a:headEnd len="med" w="med" type="none"/>
            <a:tailEnd len="med" w="med" type="none"/>
          </a:ln>
        </p:spPr>
      </p:sp>
      <p:sp>
        <p:nvSpPr>
          <p:cNvPr id="539" name="Google Shape;539;p56"/>
          <p:cNvSpPr/>
          <p:nvPr/>
        </p:nvSpPr>
        <p:spPr>
          <a:xfrm>
            <a:off x="6992875" y="4329857"/>
            <a:ext cx="360500" cy="813632"/>
          </a:xfrm>
          <a:custGeom>
            <a:rect b="b" l="l" r="r" t="t"/>
            <a:pathLst>
              <a:path extrusionOk="0" h="136002" w="14420">
                <a:moveTo>
                  <a:pt x="1898" y="13132"/>
                </a:moveTo>
                <a:cubicBezTo>
                  <a:pt x="3733" y="12183"/>
                  <a:pt x="11071" y="-11478"/>
                  <a:pt x="12906" y="7438"/>
                </a:cubicBezTo>
                <a:cubicBezTo>
                  <a:pt x="14741" y="26354"/>
                  <a:pt x="15057" y="106512"/>
                  <a:pt x="12906" y="126630"/>
                </a:cubicBezTo>
                <a:cubicBezTo>
                  <a:pt x="10755" y="146749"/>
                  <a:pt x="2151" y="127896"/>
                  <a:pt x="0" y="128149"/>
                </a:cubicBezTo>
              </a:path>
            </a:pathLst>
          </a:custGeom>
          <a:noFill/>
          <a:ln cap="flat" cmpd="sng" w="28575">
            <a:solidFill>
              <a:srgbClr val="FF0000"/>
            </a:solidFill>
            <a:prstDash val="solid"/>
            <a:round/>
            <a:headEnd len="med" w="med" type="none"/>
            <a:tailEnd len="med" w="med" type="none"/>
          </a:ln>
        </p:spPr>
      </p:sp>
      <p:cxnSp>
        <p:nvCxnSpPr>
          <p:cNvPr id="540" name="Google Shape;540;p56"/>
          <p:cNvCxnSpPr/>
          <p:nvPr/>
        </p:nvCxnSpPr>
        <p:spPr>
          <a:xfrm flipH="1" rot="10800000">
            <a:off x="7353375" y="2401025"/>
            <a:ext cx="351300" cy="18900"/>
          </a:xfrm>
          <a:prstGeom prst="straightConnector1">
            <a:avLst/>
          </a:prstGeom>
          <a:noFill/>
          <a:ln cap="flat" cmpd="sng" w="28575">
            <a:solidFill>
              <a:srgbClr val="FF0000"/>
            </a:solidFill>
            <a:prstDash val="solid"/>
            <a:round/>
            <a:headEnd len="med" w="med" type="none"/>
            <a:tailEnd len="med" w="med" type="triangle"/>
          </a:ln>
        </p:spPr>
      </p:cxnSp>
      <p:cxnSp>
        <p:nvCxnSpPr>
          <p:cNvPr id="541" name="Google Shape;541;p56"/>
          <p:cNvCxnSpPr/>
          <p:nvPr/>
        </p:nvCxnSpPr>
        <p:spPr>
          <a:xfrm flipH="1" rot="10800000">
            <a:off x="7353375" y="4687025"/>
            <a:ext cx="351300" cy="18900"/>
          </a:xfrm>
          <a:prstGeom prst="straightConnector1">
            <a:avLst/>
          </a:prstGeom>
          <a:noFill/>
          <a:ln cap="flat" cmpd="sng" w="28575">
            <a:solidFill>
              <a:srgbClr val="FF0000"/>
            </a:solidFill>
            <a:prstDash val="solid"/>
            <a:round/>
            <a:headEnd len="med" w="med" type="none"/>
            <a:tailEnd len="med" w="med" type="triangle"/>
          </a:ln>
        </p:spPr>
      </p:cxnSp>
      <p:sp>
        <p:nvSpPr>
          <p:cNvPr id="542" name="Google Shape;542;p56"/>
          <p:cNvSpPr txBox="1"/>
          <p:nvPr/>
        </p:nvSpPr>
        <p:spPr>
          <a:xfrm>
            <a:off x="7686775" y="2192150"/>
            <a:ext cx="156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rchivo"/>
                <a:ea typeface="Archivo"/>
                <a:cs typeface="Archivo"/>
                <a:sym typeface="Archivo"/>
              </a:rPr>
              <a:t>Frontend Check</a:t>
            </a:r>
            <a:endParaRPr sz="1600">
              <a:solidFill>
                <a:schemeClr val="dk1"/>
              </a:solidFill>
              <a:latin typeface="Archivo"/>
              <a:ea typeface="Archivo"/>
              <a:cs typeface="Archivo"/>
              <a:sym typeface="Archivo"/>
            </a:endParaRPr>
          </a:p>
        </p:txBody>
      </p:sp>
      <p:sp>
        <p:nvSpPr>
          <p:cNvPr id="543" name="Google Shape;543;p56"/>
          <p:cNvSpPr txBox="1"/>
          <p:nvPr/>
        </p:nvSpPr>
        <p:spPr>
          <a:xfrm>
            <a:off x="7686775" y="4450325"/>
            <a:ext cx="156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rchivo"/>
                <a:ea typeface="Archivo"/>
                <a:cs typeface="Archivo"/>
                <a:sym typeface="Archivo"/>
              </a:rPr>
              <a:t>DB</a:t>
            </a:r>
            <a:r>
              <a:rPr lang="en" sz="1600">
                <a:solidFill>
                  <a:schemeClr val="dk1"/>
                </a:solidFill>
                <a:latin typeface="Archivo"/>
                <a:ea typeface="Archivo"/>
                <a:cs typeface="Archivo"/>
                <a:sym typeface="Archivo"/>
              </a:rPr>
              <a:t> Check</a:t>
            </a:r>
            <a:endParaRPr sz="1600">
              <a:solidFill>
                <a:schemeClr val="dk1"/>
              </a:solidFill>
              <a:latin typeface="Archivo"/>
              <a:ea typeface="Archivo"/>
              <a:cs typeface="Archivo"/>
              <a:sym typeface="Archiv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7"/>
          <p:cNvSpPr/>
          <p:nvPr/>
        </p:nvSpPr>
        <p:spPr>
          <a:xfrm>
            <a:off x="576450" y="1515300"/>
            <a:ext cx="7838700" cy="24390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49" name="Google Shape;549;p57"/>
          <p:cNvSpPr txBox="1"/>
          <p:nvPr>
            <p:ph type="title"/>
          </p:nvPr>
        </p:nvSpPr>
        <p:spPr>
          <a:xfrm>
            <a:off x="643800" y="1515300"/>
            <a:ext cx="7704000" cy="2339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0" lang="en" sz="5100"/>
              <a:t>“ </a:t>
            </a:r>
            <a:r>
              <a:rPr b="0" i="1" lang="en">
                <a:latin typeface="Roboto Mono"/>
                <a:ea typeface="Roboto Mono"/>
                <a:cs typeface="Roboto Mono"/>
                <a:sym typeface="Roboto Mono"/>
              </a:rPr>
              <a:t>The first place to go to for any questions on PostgreSQL is its world-renowned documentation</a:t>
            </a:r>
            <a:r>
              <a:rPr b="0" i="1" lang="en" sz="4100">
                <a:solidFill>
                  <a:srgbClr val="191919"/>
                </a:solidFill>
                <a:latin typeface="Archivo Medium"/>
                <a:ea typeface="Archivo Medium"/>
                <a:cs typeface="Archivo Medium"/>
                <a:sym typeface="Archivo Medium"/>
              </a:rPr>
              <a:t>”</a:t>
            </a:r>
            <a:endParaRPr b="0" i="1" sz="4100">
              <a:solidFill>
                <a:srgbClr val="191919"/>
              </a:solidFill>
              <a:latin typeface="Archivo Medium"/>
              <a:ea typeface="Archivo Medium"/>
              <a:cs typeface="Archivo Medium"/>
              <a:sym typeface="Archivo Medium"/>
            </a:endParaRPr>
          </a:p>
          <a:p>
            <a:pPr indent="-342900" lvl="0" marL="5943600" rtl="0" algn="l">
              <a:spcBef>
                <a:spcPts val="0"/>
              </a:spcBef>
              <a:spcAft>
                <a:spcPts val="0"/>
              </a:spcAft>
              <a:buClr>
                <a:srgbClr val="191919"/>
              </a:buClr>
              <a:buSzPts val="1800"/>
              <a:buFont typeface="Archivo Medium"/>
              <a:buChar char="-"/>
            </a:pPr>
            <a:r>
              <a:rPr b="0" i="1" lang="en" sz="1800">
                <a:solidFill>
                  <a:srgbClr val="191919"/>
                </a:solidFill>
                <a:latin typeface="Archivo Medium"/>
                <a:ea typeface="Archivo Medium"/>
                <a:cs typeface="Archivo Medium"/>
                <a:sym typeface="Archivo Medium"/>
              </a:rPr>
              <a:t>Pg Website</a:t>
            </a:r>
            <a:endParaRPr b="0" i="1" sz="1800">
              <a:solidFill>
                <a:srgbClr val="191919"/>
              </a:solidFill>
              <a:latin typeface="Archivo Medium"/>
              <a:ea typeface="Archivo Medium"/>
              <a:cs typeface="Archivo Medium"/>
              <a:sym typeface="Archivo Medium"/>
            </a:endParaRPr>
          </a:p>
        </p:txBody>
      </p:sp>
      <p:pic>
        <p:nvPicPr>
          <p:cNvPr id="550" name="Google Shape;550;p57"/>
          <p:cNvPicPr preferRelativeResize="0"/>
          <p:nvPr/>
        </p:nvPicPr>
        <p:blipFill>
          <a:blip r:embed="rId3">
            <a:alphaModFix/>
          </a:blip>
          <a:stretch>
            <a:fillRect/>
          </a:stretch>
        </p:blipFill>
        <p:spPr>
          <a:xfrm>
            <a:off x="8278889" y="63135"/>
            <a:ext cx="739275" cy="76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720000" y="176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About the project &amp; GSoC</a:t>
            </a:r>
            <a:endParaRPr sz="3600"/>
          </a:p>
        </p:txBody>
      </p:sp>
      <p:cxnSp>
        <p:nvCxnSpPr>
          <p:cNvPr id="204" name="Google Shape;204;p31">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205" name="Google Shape;205;p31">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sp>
        <p:nvSpPr>
          <p:cNvPr id="206" name="Google Shape;206;p31"/>
          <p:cNvSpPr txBox="1"/>
          <p:nvPr/>
        </p:nvSpPr>
        <p:spPr>
          <a:xfrm>
            <a:off x="720000" y="1004675"/>
            <a:ext cx="5091900" cy="3587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1000"/>
              </a:spcBef>
              <a:spcAft>
                <a:spcPts val="0"/>
              </a:spcAft>
              <a:buClr>
                <a:schemeClr val="dk1"/>
              </a:buClr>
              <a:buSzPts val="2000"/>
              <a:buFont typeface="Archivo"/>
              <a:buChar char="●"/>
            </a:pPr>
            <a:r>
              <a:rPr lang="en" sz="2000">
                <a:solidFill>
                  <a:schemeClr val="dk1"/>
                </a:solidFill>
                <a:latin typeface="Archivo"/>
                <a:ea typeface="Archivo"/>
                <a:cs typeface="Archivo"/>
                <a:sym typeface="Archivo"/>
              </a:rPr>
              <a:t>Google Summer (of Code) program</a:t>
            </a:r>
            <a:endParaRPr sz="2000">
              <a:solidFill>
                <a:schemeClr val="dk1"/>
              </a:solidFill>
              <a:latin typeface="Archivo"/>
              <a:ea typeface="Archivo"/>
              <a:cs typeface="Archivo"/>
              <a:sym typeface="Archivo"/>
            </a:endParaRPr>
          </a:p>
          <a:p>
            <a:pPr indent="-355600" lvl="0" marL="457200" rtl="0" algn="l">
              <a:lnSpc>
                <a:spcPct val="150000"/>
              </a:lnSpc>
              <a:spcBef>
                <a:spcPts val="1000"/>
              </a:spcBef>
              <a:spcAft>
                <a:spcPts val="0"/>
              </a:spcAft>
              <a:buClr>
                <a:schemeClr val="dk1"/>
              </a:buClr>
              <a:buSzPts val="2000"/>
              <a:buFont typeface="Archivo"/>
              <a:buChar char="●"/>
            </a:pPr>
            <a:r>
              <a:rPr lang="en" sz="2000">
                <a:solidFill>
                  <a:schemeClr val="dk1"/>
                </a:solidFill>
                <a:latin typeface="Archivo"/>
                <a:ea typeface="Archivo"/>
                <a:cs typeface="Archivo"/>
                <a:sym typeface="Archivo"/>
              </a:rPr>
              <a:t>PostgreSQL has been a part of GSoC since 2006</a:t>
            </a:r>
            <a:endParaRPr sz="2000">
              <a:solidFill>
                <a:schemeClr val="dk1"/>
              </a:solidFill>
              <a:latin typeface="Archivo"/>
              <a:ea typeface="Archivo"/>
              <a:cs typeface="Archivo"/>
              <a:sym typeface="Archivo"/>
            </a:endParaRPr>
          </a:p>
          <a:p>
            <a:pPr indent="-355600" lvl="0" marL="457200" rtl="0" algn="l">
              <a:lnSpc>
                <a:spcPct val="150000"/>
              </a:lnSpc>
              <a:spcBef>
                <a:spcPts val="1000"/>
              </a:spcBef>
              <a:spcAft>
                <a:spcPts val="0"/>
              </a:spcAft>
              <a:buClr>
                <a:schemeClr val="dk1"/>
              </a:buClr>
              <a:buSzPts val="2000"/>
              <a:buFont typeface="Archivo"/>
              <a:buChar char="●"/>
            </a:pPr>
            <a:r>
              <a:rPr lang="en" sz="2000">
                <a:solidFill>
                  <a:schemeClr val="dk1"/>
                </a:solidFill>
                <a:latin typeface="Archivo"/>
                <a:ea typeface="Archivo"/>
                <a:cs typeface="Archivo"/>
                <a:sym typeface="Archivo"/>
              </a:rPr>
              <a:t>Proposed back in 2021, finally picked up pace in 2023!</a:t>
            </a:r>
            <a:endParaRPr sz="2000">
              <a:solidFill>
                <a:schemeClr val="dk1"/>
              </a:solidFill>
              <a:latin typeface="Archivo"/>
              <a:ea typeface="Archivo"/>
              <a:cs typeface="Archivo"/>
              <a:sym typeface="Archivo"/>
            </a:endParaRPr>
          </a:p>
          <a:p>
            <a:pPr indent="-355600" lvl="0" marL="457200" rtl="0" algn="l">
              <a:lnSpc>
                <a:spcPct val="150000"/>
              </a:lnSpc>
              <a:spcBef>
                <a:spcPts val="1000"/>
              </a:spcBef>
              <a:spcAft>
                <a:spcPts val="0"/>
              </a:spcAft>
              <a:buClr>
                <a:schemeClr val="dk1"/>
              </a:buClr>
              <a:buSzPts val="2000"/>
              <a:buFont typeface="Archivo"/>
              <a:buChar char="●"/>
            </a:pPr>
            <a:r>
              <a:rPr lang="en" sz="2000">
                <a:solidFill>
                  <a:schemeClr val="dk1"/>
                </a:solidFill>
                <a:latin typeface="Archivo"/>
                <a:ea typeface="Archivo"/>
                <a:cs typeface="Archivo"/>
                <a:sym typeface="Archivo"/>
              </a:rPr>
              <a:t>Simple to use CI testing framework for pgweb</a:t>
            </a:r>
            <a:endParaRPr sz="2000">
              <a:solidFill>
                <a:schemeClr val="dk1"/>
              </a:solidFill>
              <a:latin typeface="Archivo"/>
              <a:ea typeface="Archivo"/>
              <a:cs typeface="Archivo"/>
              <a:sym typeface="Archivo"/>
            </a:endParaRPr>
          </a:p>
        </p:txBody>
      </p:sp>
      <p:pic>
        <p:nvPicPr>
          <p:cNvPr id="207" name="Google Shape;207;p31"/>
          <p:cNvPicPr preferRelativeResize="0"/>
          <p:nvPr/>
        </p:nvPicPr>
        <p:blipFill>
          <a:blip r:embed="rId3">
            <a:alphaModFix/>
          </a:blip>
          <a:stretch>
            <a:fillRect/>
          </a:stretch>
        </p:blipFill>
        <p:spPr>
          <a:xfrm>
            <a:off x="6368200" y="1385763"/>
            <a:ext cx="2371974" cy="23719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8"/>
          <p:cNvSpPr txBox="1"/>
          <p:nvPr>
            <p:ph type="title"/>
          </p:nvPr>
        </p:nvSpPr>
        <p:spPr>
          <a:xfrm>
            <a:off x="35937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 Functional Tests - Docs pipeline</a:t>
            </a:r>
            <a:endParaRPr/>
          </a:p>
        </p:txBody>
      </p:sp>
      <p:pic>
        <p:nvPicPr>
          <p:cNvPr id="556" name="Google Shape;556;p58"/>
          <p:cNvPicPr preferRelativeResize="0"/>
          <p:nvPr/>
        </p:nvPicPr>
        <p:blipFill>
          <a:blip r:embed="rId4">
            <a:alphaModFix/>
          </a:blip>
          <a:stretch>
            <a:fillRect/>
          </a:stretch>
        </p:blipFill>
        <p:spPr>
          <a:xfrm>
            <a:off x="496375" y="1822563"/>
            <a:ext cx="3961350" cy="1268775"/>
          </a:xfrm>
          <a:prstGeom prst="rect">
            <a:avLst/>
          </a:prstGeom>
          <a:noFill/>
          <a:ln>
            <a:noFill/>
          </a:ln>
        </p:spPr>
      </p:pic>
      <p:sp>
        <p:nvSpPr>
          <p:cNvPr id="557" name="Google Shape;557;p58"/>
          <p:cNvSpPr txBox="1"/>
          <p:nvPr/>
        </p:nvSpPr>
        <p:spPr>
          <a:xfrm>
            <a:off x="1239950" y="3138813"/>
            <a:ext cx="29094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rchivo"/>
                <a:ea typeface="Archivo"/>
                <a:cs typeface="Archivo"/>
                <a:sym typeface="Archivo"/>
              </a:rPr>
              <a:t>Actual Release Documentation</a:t>
            </a:r>
            <a:endParaRPr sz="2200">
              <a:solidFill>
                <a:schemeClr val="dk1"/>
              </a:solidFill>
              <a:latin typeface="Archivo"/>
              <a:ea typeface="Archivo"/>
              <a:cs typeface="Archivo"/>
              <a:sym typeface="Archivo"/>
            </a:endParaRPr>
          </a:p>
        </p:txBody>
      </p:sp>
      <p:cxnSp>
        <p:nvCxnSpPr>
          <p:cNvPr id="558" name="Google Shape;558;p58"/>
          <p:cNvCxnSpPr>
            <a:stCxn id="556" idx="3"/>
          </p:cNvCxnSpPr>
          <p:nvPr/>
        </p:nvCxnSpPr>
        <p:spPr>
          <a:xfrm flipH="1" rot="10800000">
            <a:off x="4457725" y="2445850"/>
            <a:ext cx="745200" cy="11100"/>
          </a:xfrm>
          <a:prstGeom prst="straightConnector1">
            <a:avLst/>
          </a:prstGeom>
          <a:noFill/>
          <a:ln cap="flat" cmpd="sng" w="9525">
            <a:solidFill>
              <a:srgbClr val="FF0000"/>
            </a:solidFill>
            <a:prstDash val="solid"/>
            <a:round/>
            <a:headEnd len="med" w="med" type="none"/>
            <a:tailEnd len="med" w="med" type="triangle"/>
          </a:ln>
        </p:spPr>
      </p:cxnSp>
      <p:grpSp>
        <p:nvGrpSpPr>
          <p:cNvPr id="559" name="Google Shape;559;p58"/>
          <p:cNvGrpSpPr/>
          <p:nvPr/>
        </p:nvGrpSpPr>
        <p:grpSpPr>
          <a:xfrm>
            <a:off x="5273375" y="1776975"/>
            <a:ext cx="1390964" cy="1451919"/>
            <a:chOff x="1982694" y="3893800"/>
            <a:chExt cx="395048" cy="395780"/>
          </a:xfrm>
        </p:grpSpPr>
        <p:sp>
          <p:nvSpPr>
            <p:cNvPr id="560" name="Google Shape;560;p58"/>
            <p:cNvSpPr/>
            <p:nvPr/>
          </p:nvSpPr>
          <p:spPr>
            <a:xfrm>
              <a:off x="2221062" y="4138601"/>
              <a:ext cx="98235" cy="98124"/>
            </a:xfrm>
            <a:custGeom>
              <a:rect b="b" l="l" r="r" t="t"/>
              <a:pathLst>
                <a:path extrusionOk="0" h="4424" w="4429">
                  <a:moveTo>
                    <a:pt x="2215" y="1"/>
                  </a:moveTo>
                  <a:cubicBezTo>
                    <a:pt x="996" y="1"/>
                    <a:pt x="1" y="993"/>
                    <a:pt x="1" y="2215"/>
                  </a:cubicBezTo>
                  <a:cubicBezTo>
                    <a:pt x="1" y="3433"/>
                    <a:pt x="996" y="4423"/>
                    <a:pt x="2215" y="4423"/>
                  </a:cubicBezTo>
                  <a:cubicBezTo>
                    <a:pt x="2399" y="4423"/>
                    <a:pt x="2580" y="4401"/>
                    <a:pt x="2758" y="4356"/>
                  </a:cubicBezTo>
                  <a:cubicBezTo>
                    <a:pt x="2898" y="4323"/>
                    <a:pt x="2981" y="4178"/>
                    <a:pt x="2948" y="4038"/>
                  </a:cubicBezTo>
                  <a:cubicBezTo>
                    <a:pt x="2917" y="3920"/>
                    <a:pt x="2810" y="3844"/>
                    <a:pt x="2694" y="3844"/>
                  </a:cubicBezTo>
                  <a:cubicBezTo>
                    <a:pt x="2673" y="3844"/>
                    <a:pt x="2651" y="3847"/>
                    <a:pt x="2630" y="3852"/>
                  </a:cubicBezTo>
                  <a:cubicBezTo>
                    <a:pt x="2493" y="3888"/>
                    <a:pt x="2354" y="3905"/>
                    <a:pt x="2215" y="3905"/>
                  </a:cubicBezTo>
                  <a:cubicBezTo>
                    <a:pt x="1283" y="3905"/>
                    <a:pt x="525" y="3149"/>
                    <a:pt x="525" y="2218"/>
                  </a:cubicBezTo>
                  <a:cubicBezTo>
                    <a:pt x="525" y="1286"/>
                    <a:pt x="1280" y="528"/>
                    <a:pt x="2215" y="528"/>
                  </a:cubicBezTo>
                  <a:cubicBezTo>
                    <a:pt x="3146" y="528"/>
                    <a:pt x="3902" y="1283"/>
                    <a:pt x="3902" y="2218"/>
                  </a:cubicBezTo>
                  <a:cubicBezTo>
                    <a:pt x="3902" y="2611"/>
                    <a:pt x="3765" y="2990"/>
                    <a:pt x="3514" y="3294"/>
                  </a:cubicBezTo>
                  <a:cubicBezTo>
                    <a:pt x="3425" y="3405"/>
                    <a:pt x="3439" y="3570"/>
                    <a:pt x="3550" y="3665"/>
                  </a:cubicBezTo>
                  <a:cubicBezTo>
                    <a:pt x="3599" y="3704"/>
                    <a:pt x="3658" y="3723"/>
                    <a:pt x="3717" y="3723"/>
                  </a:cubicBezTo>
                  <a:cubicBezTo>
                    <a:pt x="3792" y="3723"/>
                    <a:pt x="3867" y="3691"/>
                    <a:pt x="3918" y="3629"/>
                  </a:cubicBezTo>
                  <a:cubicBezTo>
                    <a:pt x="4247" y="3235"/>
                    <a:pt x="4429" y="2733"/>
                    <a:pt x="4429" y="2218"/>
                  </a:cubicBezTo>
                  <a:cubicBezTo>
                    <a:pt x="4429" y="991"/>
                    <a:pt x="3436" y="1"/>
                    <a:pt x="2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8"/>
            <p:cNvSpPr/>
            <p:nvPr/>
          </p:nvSpPr>
          <p:spPr>
            <a:xfrm>
              <a:off x="2250317" y="4167745"/>
              <a:ext cx="39724" cy="39658"/>
            </a:xfrm>
            <a:custGeom>
              <a:rect b="b" l="l" r="r" t="t"/>
              <a:pathLst>
                <a:path extrusionOk="0" h="1788" w="1791">
                  <a:moveTo>
                    <a:pt x="896" y="524"/>
                  </a:moveTo>
                  <a:cubicBezTo>
                    <a:pt x="1102" y="524"/>
                    <a:pt x="1269" y="692"/>
                    <a:pt x="1269" y="895"/>
                  </a:cubicBezTo>
                  <a:cubicBezTo>
                    <a:pt x="1269" y="987"/>
                    <a:pt x="1239" y="1071"/>
                    <a:pt x="1183" y="1132"/>
                  </a:cubicBezTo>
                  <a:cubicBezTo>
                    <a:pt x="1113" y="1216"/>
                    <a:pt x="1010" y="1269"/>
                    <a:pt x="893" y="1269"/>
                  </a:cubicBezTo>
                  <a:cubicBezTo>
                    <a:pt x="801" y="1269"/>
                    <a:pt x="717" y="1238"/>
                    <a:pt x="656" y="1182"/>
                  </a:cubicBezTo>
                  <a:cubicBezTo>
                    <a:pt x="575" y="1116"/>
                    <a:pt x="522" y="1015"/>
                    <a:pt x="522" y="895"/>
                  </a:cubicBezTo>
                  <a:cubicBezTo>
                    <a:pt x="522" y="692"/>
                    <a:pt x="689" y="524"/>
                    <a:pt x="896" y="524"/>
                  </a:cubicBezTo>
                  <a:close/>
                  <a:moveTo>
                    <a:pt x="896" y="0"/>
                  </a:moveTo>
                  <a:cubicBezTo>
                    <a:pt x="402" y="0"/>
                    <a:pt x="1" y="402"/>
                    <a:pt x="1" y="895"/>
                  </a:cubicBezTo>
                  <a:cubicBezTo>
                    <a:pt x="1" y="1174"/>
                    <a:pt x="129" y="1422"/>
                    <a:pt x="327" y="1587"/>
                  </a:cubicBezTo>
                  <a:cubicBezTo>
                    <a:pt x="338" y="1598"/>
                    <a:pt x="349" y="1604"/>
                    <a:pt x="360" y="1609"/>
                  </a:cubicBezTo>
                  <a:cubicBezTo>
                    <a:pt x="508" y="1721"/>
                    <a:pt x="695" y="1788"/>
                    <a:pt x="896" y="1788"/>
                  </a:cubicBezTo>
                  <a:cubicBezTo>
                    <a:pt x="1205" y="1788"/>
                    <a:pt x="1478" y="1631"/>
                    <a:pt x="1637" y="1392"/>
                  </a:cubicBezTo>
                  <a:cubicBezTo>
                    <a:pt x="1735" y="1249"/>
                    <a:pt x="1791" y="1074"/>
                    <a:pt x="1791" y="890"/>
                  </a:cubicBezTo>
                  <a:cubicBezTo>
                    <a:pt x="1791" y="402"/>
                    <a:pt x="1392" y="0"/>
                    <a:pt x="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8"/>
            <p:cNvSpPr/>
            <p:nvPr/>
          </p:nvSpPr>
          <p:spPr>
            <a:xfrm>
              <a:off x="1982694" y="3893800"/>
              <a:ext cx="395048" cy="395780"/>
            </a:xfrm>
            <a:custGeom>
              <a:rect b="b" l="l" r="r" t="t"/>
              <a:pathLst>
                <a:path extrusionOk="0" h="17844" w="17811">
                  <a:moveTo>
                    <a:pt x="13834" y="888"/>
                  </a:moveTo>
                  <a:lnTo>
                    <a:pt x="16152" y="3205"/>
                  </a:lnTo>
                  <a:lnTo>
                    <a:pt x="13834" y="3205"/>
                  </a:lnTo>
                  <a:lnTo>
                    <a:pt x="13834" y="888"/>
                  </a:lnTo>
                  <a:close/>
                  <a:moveTo>
                    <a:pt x="9727" y="2128"/>
                  </a:moveTo>
                  <a:lnTo>
                    <a:pt x="12044" y="4446"/>
                  </a:lnTo>
                  <a:lnTo>
                    <a:pt x="9727" y="4446"/>
                  </a:lnTo>
                  <a:lnTo>
                    <a:pt x="9727" y="2128"/>
                  </a:lnTo>
                  <a:close/>
                  <a:moveTo>
                    <a:pt x="9200" y="1758"/>
                  </a:moveTo>
                  <a:lnTo>
                    <a:pt x="9200" y="4708"/>
                  </a:lnTo>
                  <a:cubicBezTo>
                    <a:pt x="9200" y="4850"/>
                    <a:pt x="9320" y="4970"/>
                    <a:pt x="9462" y="4970"/>
                  </a:cubicBezTo>
                  <a:lnTo>
                    <a:pt x="12410" y="4970"/>
                  </a:lnTo>
                  <a:lnTo>
                    <a:pt x="12410" y="6088"/>
                  </a:lnTo>
                  <a:lnTo>
                    <a:pt x="7691" y="6088"/>
                  </a:lnTo>
                  <a:lnTo>
                    <a:pt x="6713" y="3715"/>
                  </a:lnTo>
                  <a:cubicBezTo>
                    <a:pt x="6537" y="3291"/>
                    <a:pt x="6188" y="2976"/>
                    <a:pt x="5753" y="2840"/>
                  </a:cubicBezTo>
                  <a:cubicBezTo>
                    <a:pt x="5603" y="2795"/>
                    <a:pt x="5449" y="2770"/>
                    <a:pt x="5293" y="2770"/>
                  </a:cubicBezTo>
                  <a:lnTo>
                    <a:pt x="1827" y="2770"/>
                  </a:lnTo>
                  <a:lnTo>
                    <a:pt x="1827" y="1758"/>
                  </a:lnTo>
                  <a:close/>
                  <a:moveTo>
                    <a:pt x="14519" y="9182"/>
                  </a:moveTo>
                  <a:cubicBezTo>
                    <a:pt x="14543" y="9182"/>
                    <a:pt x="14567" y="9188"/>
                    <a:pt x="14590" y="9200"/>
                  </a:cubicBezTo>
                  <a:lnTo>
                    <a:pt x="15655" y="9816"/>
                  </a:lnTo>
                  <a:cubicBezTo>
                    <a:pt x="15719" y="9853"/>
                    <a:pt x="15745" y="9928"/>
                    <a:pt x="15711" y="9992"/>
                  </a:cubicBezTo>
                  <a:lnTo>
                    <a:pt x="15363" y="10764"/>
                  </a:lnTo>
                  <a:cubicBezTo>
                    <a:pt x="15265" y="10982"/>
                    <a:pt x="15293" y="11236"/>
                    <a:pt x="15432" y="11428"/>
                  </a:cubicBezTo>
                  <a:cubicBezTo>
                    <a:pt x="15569" y="11612"/>
                    <a:pt x="15683" y="11810"/>
                    <a:pt x="15778" y="12019"/>
                  </a:cubicBezTo>
                  <a:cubicBezTo>
                    <a:pt x="15873" y="12240"/>
                    <a:pt x="16082" y="12390"/>
                    <a:pt x="16319" y="12410"/>
                  </a:cubicBezTo>
                  <a:lnTo>
                    <a:pt x="17161" y="12493"/>
                  </a:lnTo>
                  <a:cubicBezTo>
                    <a:pt x="17231" y="12502"/>
                    <a:pt x="17284" y="12560"/>
                    <a:pt x="17284" y="12630"/>
                  </a:cubicBezTo>
                  <a:lnTo>
                    <a:pt x="17284" y="13865"/>
                  </a:lnTo>
                  <a:cubicBezTo>
                    <a:pt x="17284" y="13935"/>
                    <a:pt x="17231" y="13994"/>
                    <a:pt x="17161" y="13999"/>
                  </a:cubicBezTo>
                  <a:lnTo>
                    <a:pt x="16319" y="14083"/>
                  </a:lnTo>
                  <a:cubicBezTo>
                    <a:pt x="16082" y="14108"/>
                    <a:pt x="15876" y="14258"/>
                    <a:pt x="15778" y="14473"/>
                  </a:cubicBezTo>
                  <a:cubicBezTo>
                    <a:pt x="15689" y="14682"/>
                    <a:pt x="15572" y="14880"/>
                    <a:pt x="15432" y="15067"/>
                  </a:cubicBezTo>
                  <a:cubicBezTo>
                    <a:pt x="15290" y="15257"/>
                    <a:pt x="15265" y="15513"/>
                    <a:pt x="15363" y="15728"/>
                  </a:cubicBezTo>
                  <a:lnTo>
                    <a:pt x="15711" y="16503"/>
                  </a:lnTo>
                  <a:cubicBezTo>
                    <a:pt x="15739" y="16565"/>
                    <a:pt x="15714" y="16643"/>
                    <a:pt x="15655" y="16676"/>
                  </a:cubicBezTo>
                  <a:lnTo>
                    <a:pt x="14590" y="17292"/>
                  </a:lnTo>
                  <a:cubicBezTo>
                    <a:pt x="14567" y="17305"/>
                    <a:pt x="14543" y="17312"/>
                    <a:pt x="14519" y="17312"/>
                  </a:cubicBezTo>
                  <a:cubicBezTo>
                    <a:pt x="14476" y="17312"/>
                    <a:pt x="14436" y="17292"/>
                    <a:pt x="14409" y="17256"/>
                  </a:cubicBezTo>
                  <a:lnTo>
                    <a:pt x="13913" y="16565"/>
                  </a:lnTo>
                  <a:cubicBezTo>
                    <a:pt x="13787" y="16392"/>
                    <a:pt x="13589" y="16288"/>
                    <a:pt x="13377" y="16288"/>
                  </a:cubicBezTo>
                  <a:cubicBezTo>
                    <a:pt x="13352" y="16288"/>
                    <a:pt x="13327" y="16288"/>
                    <a:pt x="13305" y="16294"/>
                  </a:cubicBezTo>
                  <a:cubicBezTo>
                    <a:pt x="13189" y="16305"/>
                    <a:pt x="13073" y="16311"/>
                    <a:pt x="12958" y="16311"/>
                  </a:cubicBezTo>
                  <a:cubicBezTo>
                    <a:pt x="12843" y="16311"/>
                    <a:pt x="12729" y="16305"/>
                    <a:pt x="12616" y="16294"/>
                  </a:cubicBezTo>
                  <a:cubicBezTo>
                    <a:pt x="12590" y="16291"/>
                    <a:pt x="12565" y="16290"/>
                    <a:pt x="12539" y="16290"/>
                  </a:cubicBezTo>
                  <a:cubicBezTo>
                    <a:pt x="12329" y="16290"/>
                    <a:pt x="12130" y="16390"/>
                    <a:pt x="12005" y="16565"/>
                  </a:cubicBezTo>
                  <a:lnTo>
                    <a:pt x="11512" y="17256"/>
                  </a:lnTo>
                  <a:cubicBezTo>
                    <a:pt x="11484" y="17293"/>
                    <a:pt x="11441" y="17312"/>
                    <a:pt x="11398" y="17312"/>
                  </a:cubicBezTo>
                  <a:cubicBezTo>
                    <a:pt x="11375" y="17312"/>
                    <a:pt x="11352" y="17307"/>
                    <a:pt x="11330" y="17295"/>
                  </a:cubicBezTo>
                  <a:lnTo>
                    <a:pt x="10262" y="16676"/>
                  </a:lnTo>
                  <a:cubicBezTo>
                    <a:pt x="10201" y="16643"/>
                    <a:pt x="10176" y="16565"/>
                    <a:pt x="10209" y="16503"/>
                  </a:cubicBezTo>
                  <a:lnTo>
                    <a:pt x="10558" y="15728"/>
                  </a:lnTo>
                  <a:cubicBezTo>
                    <a:pt x="10656" y="15513"/>
                    <a:pt x="10628" y="15260"/>
                    <a:pt x="10488" y="15067"/>
                  </a:cubicBezTo>
                  <a:cubicBezTo>
                    <a:pt x="10352" y="14883"/>
                    <a:pt x="10237" y="14682"/>
                    <a:pt x="10142" y="14473"/>
                  </a:cubicBezTo>
                  <a:cubicBezTo>
                    <a:pt x="10048" y="14256"/>
                    <a:pt x="9839" y="14105"/>
                    <a:pt x="9601" y="14083"/>
                  </a:cubicBezTo>
                  <a:lnTo>
                    <a:pt x="8757" y="13999"/>
                  </a:lnTo>
                  <a:cubicBezTo>
                    <a:pt x="8687" y="13994"/>
                    <a:pt x="8637" y="13935"/>
                    <a:pt x="8637" y="13865"/>
                  </a:cubicBezTo>
                  <a:lnTo>
                    <a:pt x="8637" y="12630"/>
                  </a:lnTo>
                  <a:cubicBezTo>
                    <a:pt x="8637" y="12560"/>
                    <a:pt x="8687" y="12502"/>
                    <a:pt x="8757" y="12493"/>
                  </a:cubicBezTo>
                  <a:lnTo>
                    <a:pt x="9601" y="12410"/>
                  </a:lnTo>
                  <a:cubicBezTo>
                    <a:pt x="9839" y="12387"/>
                    <a:pt x="10045" y="12237"/>
                    <a:pt x="10142" y="12019"/>
                  </a:cubicBezTo>
                  <a:cubicBezTo>
                    <a:pt x="10232" y="11810"/>
                    <a:pt x="10349" y="11612"/>
                    <a:pt x="10488" y="11428"/>
                  </a:cubicBezTo>
                  <a:cubicBezTo>
                    <a:pt x="10630" y="11236"/>
                    <a:pt x="10656" y="10982"/>
                    <a:pt x="10558" y="10764"/>
                  </a:cubicBezTo>
                  <a:lnTo>
                    <a:pt x="10209" y="9992"/>
                  </a:lnTo>
                  <a:cubicBezTo>
                    <a:pt x="10181" y="9925"/>
                    <a:pt x="10204" y="9853"/>
                    <a:pt x="10262" y="9816"/>
                  </a:cubicBezTo>
                  <a:lnTo>
                    <a:pt x="11330" y="9200"/>
                  </a:lnTo>
                  <a:cubicBezTo>
                    <a:pt x="11352" y="9188"/>
                    <a:pt x="11375" y="9183"/>
                    <a:pt x="11398" y="9183"/>
                  </a:cubicBezTo>
                  <a:cubicBezTo>
                    <a:pt x="11441" y="9183"/>
                    <a:pt x="11484" y="9203"/>
                    <a:pt x="11512" y="9239"/>
                  </a:cubicBezTo>
                  <a:lnTo>
                    <a:pt x="12005" y="9928"/>
                  </a:lnTo>
                  <a:cubicBezTo>
                    <a:pt x="12131" y="10104"/>
                    <a:pt x="12333" y="10205"/>
                    <a:pt x="12545" y="10205"/>
                  </a:cubicBezTo>
                  <a:cubicBezTo>
                    <a:pt x="12569" y="10205"/>
                    <a:pt x="12592" y="10204"/>
                    <a:pt x="12616" y="10201"/>
                  </a:cubicBezTo>
                  <a:cubicBezTo>
                    <a:pt x="12729" y="10189"/>
                    <a:pt x="12844" y="10182"/>
                    <a:pt x="12959" y="10182"/>
                  </a:cubicBezTo>
                  <a:cubicBezTo>
                    <a:pt x="13075" y="10182"/>
                    <a:pt x="13190" y="10189"/>
                    <a:pt x="13305" y="10201"/>
                  </a:cubicBezTo>
                  <a:cubicBezTo>
                    <a:pt x="13329" y="10204"/>
                    <a:pt x="13354" y="10206"/>
                    <a:pt x="13379" y="10206"/>
                  </a:cubicBezTo>
                  <a:cubicBezTo>
                    <a:pt x="13587" y="10206"/>
                    <a:pt x="13788" y="10102"/>
                    <a:pt x="13913" y="9928"/>
                  </a:cubicBezTo>
                  <a:lnTo>
                    <a:pt x="14409" y="9239"/>
                  </a:lnTo>
                  <a:cubicBezTo>
                    <a:pt x="14436" y="9201"/>
                    <a:pt x="14477" y="9182"/>
                    <a:pt x="14519" y="9182"/>
                  </a:cubicBezTo>
                  <a:close/>
                  <a:moveTo>
                    <a:pt x="5675" y="1"/>
                  </a:moveTo>
                  <a:cubicBezTo>
                    <a:pt x="5533" y="1"/>
                    <a:pt x="5416" y="121"/>
                    <a:pt x="5416" y="263"/>
                  </a:cubicBezTo>
                  <a:lnTo>
                    <a:pt x="5416" y="1242"/>
                  </a:lnTo>
                  <a:lnTo>
                    <a:pt x="1571" y="1242"/>
                  </a:lnTo>
                  <a:cubicBezTo>
                    <a:pt x="1428" y="1242"/>
                    <a:pt x="1308" y="1362"/>
                    <a:pt x="1308" y="1504"/>
                  </a:cubicBezTo>
                  <a:lnTo>
                    <a:pt x="1308" y="2795"/>
                  </a:lnTo>
                  <a:cubicBezTo>
                    <a:pt x="569" y="2901"/>
                    <a:pt x="1" y="3539"/>
                    <a:pt x="1" y="4309"/>
                  </a:cubicBezTo>
                  <a:lnTo>
                    <a:pt x="1" y="11489"/>
                  </a:lnTo>
                  <a:cubicBezTo>
                    <a:pt x="1" y="11634"/>
                    <a:pt x="121" y="11752"/>
                    <a:pt x="263" y="11752"/>
                  </a:cubicBezTo>
                  <a:cubicBezTo>
                    <a:pt x="405" y="11752"/>
                    <a:pt x="525" y="11634"/>
                    <a:pt x="525" y="11489"/>
                  </a:cubicBezTo>
                  <a:lnTo>
                    <a:pt x="525" y="4309"/>
                  </a:lnTo>
                  <a:cubicBezTo>
                    <a:pt x="525" y="3751"/>
                    <a:pt x="977" y="3300"/>
                    <a:pt x="1534" y="3300"/>
                  </a:cubicBezTo>
                  <a:lnTo>
                    <a:pt x="5299" y="3300"/>
                  </a:lnTo>
                  <a:cubicBezTo>
                    <a:pt x="5402" y="3300"/>
                    <a:pt x="5505" y="3314"/>
                    <a:pt x="5603" y="3344"/>
                  </a:cubicBezTo>
                  <a:cubicBezTo>
                    <a:pt x="5890" y="3436"/>
                    <a:pt x="6119" y="3645"/>
                    <a:pt x="6233" y="3924"/>
                  </a:cubicBezTo>
                  <a:lnTo>
                    <a:pt x="7284" y="6456"/>
                  </a:lnTo>
                  <a:cubicBezTo>
                    <a:pt x="7326" y="6554"/>
                    <a:pt x="7418" y="6618"/>
                    <a:pt x="7524" y="6618"/>
                  </a:cubicBezTo>
                  <a:lnTo>
                    <a:pt x="13252" y="6618"/>
                  </a:lnTo>
                  <a:cubicBezTo>
                    <a:pt x="13952" y="6618"/>
                    <a:pt x="14520" y="7187"/>
                    <a:pt x="14520" y="7887"/>
                  </a:cubicBezTo>
                  <a:lnTo>
                    <a:pt x="14520" y="8665"/>
                  </a:lnTo>
                  <a:cubicBezTo>
                    <a:pt x="14314" y="8665"/>
                    <a:pt x="14116" y="8762"/>
                    <a:pt x="13985" y="8938"/>
                  </a:cubicBezTo>
                  <a:lnTo>
                    <a:pt x="13491" y="9630"/>
                  </a:lnTo>
                  <a:cubicBezTo>
                    <a:pt x="13466" y="9665"/>
                    <a:pt x="13423" y="9686"/>
                    <a:pt x="13381" y="9686"/>
                  </a:cubicBezTo>
                  <a:cubicBezTo>
                    <a:pt x="13376" y="9686"/>
                    <a:pt x="13371" y="9686"/>
                    <a:pt x="13366" y="9685"/>
                  </a:cubicBezTo>
                  <a:cubicBezTo>
                    <a:pt x="13234" y="9670"/>
                    <a:pt x="13099" y="9662"/>
                    <a:pt x="12964" y="9662"/>
                  </a:cubicBezTo>
                  <a:cubicBezTo>
                    <a:pt x="12830" y="9662"/>
                    <a:pt x="12695" y="9670"/>
                    <a:pt x="12563" y="9685"/>
                  </a:cubicBezTo>
                  <a:cubicBezTo>
                    <a:pt x="12558" y="9686"/>
                    <a:pt x="12553" y="9686"/>
                    <a:pt x="12548" y="9686"/>
                  </a:cubicBezTo>
                  <a:cubicBezTo>
                    <a:pt x="12506" y="9686"/>
                    <a:pt x="12465" y="9665"/>
                    <a:pt x="12440" y="9630"/>
                  </a:cubicBezTo>
                  <a:lnTo>
                    <a:pt x="11944" y="8938"/>
                  </a:lnTo>
                  <a:cubicBezTo>
                    <a:pt x="11815" y="8761"/>
                    <a:pt x="11613" y="8664"/>
                    <a:pt x="11406" y="8664"/>
                  </a:cubicBezTo>
                  <a:cubicBezTo>
                    <a:pt x="11295" y="8664"/>
                    <a:pt x="11182" y="8692"/>
                    <a:pt x="11079" y="8751"/>
                  </a:cubicBezTo>
                  <a:lnTo>
                    <a:pt x="10014" y="9367"/>
                  </a:lnTo>
                  <a:cubicBezTo>
                    <a:pt x="9716" y="9538"/>
                    <a:pt x="9601" y="9900"/>
                    <a:pt x="9741" y="10212"/>
                  </a:cubicBezTo>
                  <a:lnTo>
                    <a:pt x="10089" y="10985"/>
                  </a:lnTo>
                  <a:cubicBezTo>
                    <a:pt x="10112" y="11029"/>
                    <a:pt x="10103" y="11082"/>
                    <a:pt x="10076" y="11121"/>
                  </a:cubicBezTo>
                  <a:cubicBezTo>
                    <a:pt x="9917" y="11336"/>
                    <a:pt x="9780" y="11570"/>
                    <a:pt x="9674" y="11816"/>
                  </a:cubicBezTo>
                  <a:cubicBezTo>
                    <a:pt x="9654" y="11860"/>
                    <a:pt x="9613" y="11891"/>
                    <a:pt x="9562" y="11894"/>
                  </a:cubicBezTo>
                  <a:lnTo>
                    <a:pt x="8720" y="11977"/>
                  </a:lnTo>
                  <a:cubicBezTo>
                    <a:pt x="8380" y="12014"/>
                    <a:pt x="8124" y="12295"/>
                    <a:pt x="8124" y="12633"/>
                  </a:cubicBezTo>
                  <a:lnTo>
                    <a:pt x="8124" y="13868"/>
                  </a:lnTo>
                  <a:cubicBezTo>
                    <a:pt x="8124" y="14208"/>
                    <a:pt x="8377" y="14493"/>
                    <a:pt x="8720" y="14523"/>
                  </a:cubicBezTo>
                  <a:lnTo>
                    <a:pt x="9562" y="14607"/>
                  </a:lnTo>
                  <a:cubicBezTo>
                    <a:pt x="9613" y="14610"/>
                    <a:pt x="9654" y="14640"/>
                    <a:pt x="9674" y="14688"/>
                  </a:cubicBezTo>
                  <a:cubicBezTo>
                    <a:pt x="9752" y="14861"/>
                    <a:pt x="9841" y="15028"/>
                    <a:pt x="9944" y="15190"/>
                  </a:cubicBezTo>
                  <a:lnTo>
                    <a:pt x="1796" y="15190"/>
                  </a:lnTo>
                  <a:cubicBezTo>
                    <a:pt x="1097" y="15190"/>
                    <a:pt x="528" y="14621"/>
                    <a:pt x="528" y="13921"/>
                  </a:cubicBezTo>
                  <a:lnTo>
                    <a:pt x="528" y="12700"/>
                  </a:lnTo>
                  <a:cubicBezTo>
                    <a:pt x="528" y="12557"/>
                    <a:pt x="411" y="12438"/>
                    <a:pt x="268" y="12438"/>
                  </a:cubicBezTo>
                  <a:cubicBezTo>
                    <a:pt x="123" y="12438"/>
                    <a:pt x="6" y="12557"/>
                    <a:pt x="6" y="12700"/>
                  </a:cubicBezTo>
                  <a:lnTo>
                    <a:pt x="6" y="13921"/>
                  </a:lnTo>
                  <a:cubicBezTo>
                    <a:pt x="6" y="14905"/>
                    <a:pt x="809" y="15711"/>
                    <a:pt x="1796" y="15711"/>
                  </a:cubicBezTo>
                  <a:lnTo>
                    <a:pt x="10003" y="15711"/>
                  </a:lnTo>
                  <a:lnTo>
                    <a:pt x="9741" y="16294"/>
                  </a:lnTo>
                  <a:cubicBezTo>
                    <a:pt x="9601" y="16604"/>
                    <a:pt x="9716" y="16966"/>
                    <a:pt x="10014" y="17136"/>
                  </a:cubicBezTo>
                  <a:lnTo>
                    <a:pt x="11079" y="17755"/>
                  </a:lnTo>
                  <a:cubicBezTo>
                    <a:pt x="11183" y="17815"/>
                    <a:pt x="11297" y="17844"/>
                    <a:pt x="11409" y="17844"/>
                  </a:cubicBezTo>
                  <a:cubicBezTo>
                    <a:pt x="11615" y="17844"/>
                    <a:pt x="11816" y="17746"/>
                    <a:pt x="11944" y="17566"/>
                  </a:cubicBezTo>
                  <a:lnTo>
                    <a:pt x="12440" y="16877"/>
                  </a:lnTo>
                  <a:cubicBezTo>
                    <a:pt x="12465" y="16841"/>
                    <a:pt x="12507" y="16818"/>
                    <a:pt x="12550" y="16818"/>
                  </a:cubicBezTo>
                  <a:cubicBezTo>
                    <a:pt x="12554" y="16818"/>
                    <a:pt x="12558" y="16818"/>
                    <a:pt x="12563" y="16818"/>
                  </a:cubicBezTo>
                  <a:cubicBezTo>
                    <a:pt x="12695" y="16834"/>
                    <a:pt x="12830" y="16841"/>
                    <a:pt x="12964" y="16841"/>
                  </a:cubicBezTo>
                  <a:cubicBezTo>
                    <a:pt x="13099" y="16841"/>
                    <a:pt x="13234" y="16834"/>
                    <a:pt x="13366" y="16818"/>
                  </a:cubicBezTo>
                  <a:cubicBezTo>
                    <a:pt x="13371" y="16818"/>
                    <a:pt x="13375" y="16818"/>
                    <a:pt x="13380" y="16818"/>
                  </a:cubicBezTo>
                  <a:cubicBezTo>
                    <a:pt x="13425" y="16818"/>
                    <a:pt x="13466" y="16841"/>
                    <a:pt x="13491" y="16877"/>
                  </a:cubicBezTo>
                  <a:lnTo>
                    <a:pt x="13985" y="17566"/>
                  </a:lnTo>
                  <a:cubicBezTo>
                    <a:pt x="14116" y="17744"/>
                    <a:pt x="14317" y="17842"/>
                    <a:pt x="14523" y="17842"/>
                  </a:cubicBezTo>
                  <a:cubicBezTo>
                    <a:pt x="14635" y="17842"/>
                    <a:pt x="14749" y="17814"/>
                    <a:pt x="14855" y="17750"/>
                  </a:cubicBezTo>
                  <a:lnTo>
                    <a:pt x="15920" y="17133"/>
                  </a:lnTo>
                  <a:cubicBezTo>
                    <a:pt x="16216" y="16963"/>
                    <a:pt x="16333" y="16601"/>
                    <a:pt x="16194" y="16291"/>
                  </a:cubicBezTo>
                  <a:lnTo>
                    <a:pt x="15845" y="15516"/>
                  </a:lnTo>
                  <a:cubicBezTo>
                    <a:pt x="15823" y="15471"/>
                    <a:pt x="15831" y="15418"/>
                    <a:pt x="15859" y="15379"/>
                  </a:cubicBezTo>
                  <a:cubicBezTo>
                    <a:pt x="16018" y="15165"/>
                    <a:pt x="16154" y="14930"/>
                    <a:pt x="16258" y="14688"/>
                  </a:cubicBezTo>
                  <a:cubicBezTo>
                    <a:pt x="16280" y="14640"/>
                    <a:pt x="16322" y="14610"/>
                    <a:pt x="16372" y="14607"/>
                  </a:cubicBezTo>
                  <a:lnTo>
                    <a:pt x="17214" y="14523"/>
                  </a:lnTo>
                  <a:cubicBezTo>
                    <a:pt x="17552" y="14487"/>
                    <a:pt x="17811" y="14205"/>
                    <a:pt x="17811" y="13868"/>
                  </a:cubicBezTo>
                  <a:lnTo>
                    <a:pt x="17811" y="12633"/>
                  </a:lnTo>
                  <a:cubicBezTo>
                    <a:pt x="17808" y="12293"/>
                    <a:pt x="17552" y="12008"/>
                    <a:pt x="17214" y="11975"/>
                  </a:cubicBezTo>
                  <a:lnTo>
                    <a:pt x="17047" y="11958"/>
                  </a:lnTo>
                  <a:lnTo>
                    <a:pt x="17047" y="5728"/>
                  </a:lnTo>
                  <a:cubicBezTo>
                    <a:pt x="17047" y="5586"/>
                    <a:pt x="16930" y="5466"/>
                    <a:pt x="16785" y="5466"/>
                  </a:cubicBezTo>
                  <a:cubicBezTo>
                    <a:pt x="16642" y="5466"/>
                    <a:pt x="16525" y="5586"/>
                    <a:pt x="16525" y="5728"/>
                  </a:cubicBezTo>
                  <a:lnTo>
                    <a:pt x="16525" y="11908"/>
                  </a:lnTo>
                  <a:lnTo>
                    <a:pt x="16366" y="11894"/>
                  </a:lnTo>
                  <a:cubicBezTo>
                    <a:pt x="16319" y="11891"/>
                    <a:pt x="16277" y="11860"/>
                    <a:pt x="16255" y="11816"/>
                  </a:cubicBezTo>
                  <a:cubicBezTo>
                    <a:pt x="16149" y="11570"/>
                    <a:pt x="16012" y="11333"/>
                    <a:pt x="15856" y="11121"/>
                  </a:cubicBezTo>
                  <a:cubicBezTo>
                    <a:pt x="15828" y="11082"/>
                    <a:pt x="15820" y="11027"/>
                    <a:pt x="15839" y="10982"/>
                  </a:cubicBezTo>
                  <a:lnTo>
                    <a:pt x="16188" y="10207"/>
                  </a:lnTo>
                  <a:cubicBezTo>
                    <a:pt x="16327" y="9897"/>
                    <a:pt x="16213" y="9535"/>
                    <a:pt x="15917" y="9365"/>
                  </a:cubicBezTo>
                  <a:lnTo>
                    <a:pt x="15039" y="8860"/>
                  </a:lnTo>
                  <a:lnTo>
                    <a:pt x="15039" y="7887"/>
                  </a:lnTo>
                  <a:cubicBezTo>
                    <a:pt x="15039" y="6900"/>
                    <a:pt x="14233" y="6094"/>
                    <a:pt x="13246" y="6094"/>
                  </a:cubicBezTo>
                  <a:lnTo>
                    <a:pt x="12937" y="6094"/>
                  </a:lnTo>
                  <a:lnTo>
                    <a:pt x="12937" y="4713"/>
                  </a:lnTo>
                  <a:cubicBezTo>
                    <a:pt x="12937" y="4644"/>
                    <a:pt x="12909" y="4580"/>
                    <a:pt x="12861" y="4529"/>
                  </a:cubicBezTo>
                  <a:lnTo>
                    <a:pt x="9649" y="1320"/>
                  </a:lnTo>
                  <a:cubicBezTo>
                    <a:pt x="9601" y="1270"/>
                    <a:pt x="9535" y="1242"/>
                    <a:pt x="9465" y="1242"/>
                  </a:cubicBezTo>
                  <a:lnTo>
                    <a:pt x="5937" y="1242"/>
                  </a:lnTo>
                  <a:lnTo>
                    <a:pt x="5937" y="525"/>
                  </a:lnTo>
                  <a:lnTo>
                    <a:pt x="13310" y="525"/>
                  </a:lnTo>
                  <a:lnTo>
                    <a:pt x="13310" y="3473"/>
                  </a:lnTo>
                  <a:cubicBezTo>
                    <a:pt x="13310" y="3618"/>
                    <a:pt x="13427" y="3735"/>
                    <a:pt x="13572" y="3735"/>
                  </a:cubicBezTo>
                  <a:lnTo>
                    <a:pt x="16520" y="3735"/>
                  </a:lnTo>
                  <a:lnTo>
                    <a:pt x="16520" y="4515"/>
                  </a:lnTo>
                  <a:cubicBezTo>
                    <a:pt x="16520" y="4658"/>
                    <a:pt x="16640" y="4778"/>
                    <a:pt x="16782" y="4778"/>
                  </a:cubicBezTo>
                  <a:cubicBezTo>
                    <a:pt x="16924" y="4778"/>
                    <a:pt x="17044" y="4658"/>
                    <a:pt x="17044" y="4515"/>
                  </a:cubicBezTo>
                  <a:lnTo>
                    <a:pt x="17044" y="3473"/>
                  </a:lnTo>
                  <a:cubicBezTo>
                    <a:pt x="17044" y="3403"/>
                    <a:pt x="17016" y="3339"/>
                    <a:pt x="16966" y="3288"/>
                  </a:cubicBezTo>
                  <a:lnTo>
                    <a:pt x="13756" y="79"/>
                  </a:lnTo>
                  <a:cubicBezTo>
                    <a:pt x="13706" y="29"/>
                    <a:pt x="13642" y="1"/>
                    <a:pt x="13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8"/>
            <p:cNvSpPr/>
            <p:nvPr/>
          </p:nvSpPr>
          <p:spPr>
            <a:xfrm>
              <a:off x="2011705" y="4041386"/>
              <a:ext cx="100342" cy="100342"/>
            </a:xfrm>
            <a:custGeom>
              <a:rect b="b" l="l" r="r" t="t"/>
              <a:pathLst>
                <a:path extrusionOk="0" h="4524" w="4524">
                  <a:moveTo>
                    <a:pt x="3734" y="524"/>
                  </a:moveTo>
                  <a:cubicBezTo>
                    <a:pt x="3882" y="524"/>
                    <a:pt x="3999" y="642"/>
                    <a:pt x="3999" y="789"/>
                  </a:cubicBezTo>
                  <a:lnTo>
                    <a:pt x="3999" y="3734"/>
                  </a:lnTo>
                  <a:cubicBezTo>
                    <a:pt x="3999" y="3882"/>
                    <a:pt x="3879" y="3999"/>
                    <a:pt x="3734" y="3999"/>
                  </a:cubicBezTo>
                  <a:lnTo>
                    <a:pt x="790" y="3999"/>
                  </a:lnTo>
                  <a:cubicBezTo>
                    <a:pt x="642" y="3999"/>
                    <a:pt x="525" y="3882"/>
                    <a:pt x="525" y="3734"/>
                  </a:cubicBezTo>
                  <a:lnTo>
                    <a:pt x="525" y="789"/>
                  </a:lnTo>
                  <a:cubicBezTo>
                    <a:pt x="525" y="644"/>
                    <a:pt x="642" y="524"/>
                    <a:pt x="790" y="524"/>
                  </a:cubicBezTo>
                  <a:close/>
                  <a:moveTo>
                    <a:pt x="790" y="0"/>
                  </a:moveTo>
                  <a:cubicBezTo>
                    <a:pt x="355" y="0"/>
                    <a:pt x="0" y="354"/>
                    <a:pt x="0" y="789"/>
                  </a:cubicBezTo>
                  <a:lnTo>
                    <a:pt x="0" y="3734"/>
                  </a:lnTo>
                  <a:cubicBezTo>
                    <a:pt x="0" y="4169"/>
                    <a:pt x="355" y="4523"/>
                    <a:pt x="790" y="4523"/>
                  </a:cubicBezTo>
                  <a:lnTo>
                    <a:pt x="3734" y="4523"/>
                  </a:lnTo>
                  <a:cubicBezTo>
                    <a:pt x="4169" y="4523"/>
                    <a:pt x="4523" y="4169"/>
                    <a:pt x="4523" y="3734"/>
                  </a:cubicBezTo>
                  <a:lnTo>
                    <a:pt x="4523" y="789"/>
                  </a:lnTo>
                  <a:cubicBezTo>
                    <a:pt x="4523" y="354"/>
                    <a:pt x="4169" y="0"/>
                    <a:pt x="37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8"/>
            <p:cNvSpPr/>
            <p:nvPr/>
          </p:nvSpPr>
          <p:spPr>
            <a:xfrm>
              <a:off x="2029582" y="4059928"/>
              <a:ext cx="64588" cy="63368"/>
            </a:xfrm>
            <a:custGeom>
              <a:rect b="b" l="l" r="r" t="t"/>
              <a:pathLst>
                <a:path extrusionOk="0" h="2857" w="2912">
                  <a:moveTo>
                    <a:pt x="2610" y="1"/>
                  </a:moveTo>
                  <a:cubicBezTo>
                    <a:pt x="2523" y="1"/>
                    <a:pt x="2438" y="45"/>
                    <a:pt x="2387" y="126"/>
                  </a:cubicBezTo>
                  <a:lnTo>
                    <a:pt x="1152" y="2145"/>
                  </a:lnTo>
                  <a:lnTo>
                    <a:pt x="497" y="1334"/>
                  </a:lnTo>
                  <a:cubicBezTo>
                    <a:pt x="444" y="1270"/>
                    <a:pt x="368" y="1237"/>
                    <a:pt x="292" y="1237"/>
                  </a:cubicBezTo>
                  <a:cubicBezTo>
                    <a:pt x="235" y="1237"/>
                    <a:pt x="177" y="1256"/>
                    <a:pt x="129" y="1295"/>
                  </a:cubicBezTo>
                  <a:cubicBezTo>
                    <a:pt x="17" y="1387"/>
                    <a:pt x="0" y="1548"/>
                    <a:pt x="92" y="1660"/>
                  </a:cubicBezTo>
                  <a:lnTo>
                    <a:pt x="979" y="2759"/>
                  </a:lnTo>
                  <a:cubicBezTo>
                    <a:pt x="1029" y="2823"/>
                    <a:pt x="1105" y="2856"/>
                    <a:pt x="1183" y="2856"/>
                  </a:cubicBezTo>
                  <a:lnTo>
                    <a:pt x="1199" y="2856"/>
                  </a:lnTo>
                  <a:cubicBezTo>
                    <a:pt x="1283" y="2851"/>
                    <a:pt x="1361" y="2806"/>
                    <a:pt x="1406" y="2731"/>
                  </a:cubicBezTo>
                  <a:lnTo>
                    <a:pt x="2833" y="399"/>
                  </a:lnTo>
                  <a:cubicBezTo>
                    <a:pt x="2912" y="277"/>
                    <a:pt x="2872" y="118"/>
                    <a:pt x="2747" y="40"/>
                  </a:cubicBezTo>
                  <a:cubicBezTo>
                    <a:pt x="2704" y="13"/>
                    <a:pt x="2657" y="1"/>
                    <a:pt x="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58"/>
          <p:cNvSpPr txBox="1"/>
          <p:nvPr/>
        </p:nvSpPr>
        <p:spPr>
          <a:xfrm>
            <a:off x="6873000" y="2056838"/>
            <a:ext cx="1603800" cy="8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rchivo"/>
                <a:ea typeface="Archivo"/>
                <a:cs typeface="Archivo"/>
                <a:sym typeface="Archivo"/>
              </a:rPr>
              <a:t>Docload Script</a:t>
            </a:r>
            <a:endParaRPr sz="2400">
              <a:solidFill>
                <a:schemeClr val="dk1"/>
              </a:solidFill>
              <a:latin typeface="Archivo"/>
              <a:ea typeface="Archivo"/>
              <a:cs typeface="Archivo"/>
              <a:sym typeface="Archivo"/>
            </a:endParaRPr>
          </a:p>
        </p:txBody>
      </p:sp>
      <p:pic>
        <p:nvPicPr>
          <p:cNvPr id="566" name="Google Shape;566;p58"/>
          <p:cNvPicPr preferRelativeResize="0"/>
          <p:nvPr/>
        </p:nvPicPr>
        <p:blipFill>
          <a:blip r:embed="rId5">
            <a:alphaModFix/>
          </a:blip>
          <a:stretch>
            <a:fillRect/>
          </a:stretch>
        </p:blipFill>
        <p:spPr>
          <a:xfrm>
            <a:off x="8278889" y="63135"/>
            <a:ext cx="739275" cy="7627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9"/>
          <p:cNvSpPr txBox="1"/>
          <p:nvPr>
            <p:ph type="title"/>
          </p:nvPr>
        </p:nvSpPr>
        <p:spPr>
          <a:xfrm>
            <a:off x="217025" y="158138"/>
            <a:ext cx="79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The Original Docload Script</a:t>
            </a:r>
            <a:endParaRPr sz="3300"/>
          </a:p>
        </p:txBody>
      </p:sp>
      <p:pic>
        <p:nvPicPr>
          <p:cNvPr id="572" name="Google Shape;572;p59"/>
          <p:cNvPicPr preferRelativeResize="0"/>
          <p:nvPr/>
        </p:nvPicPr>
        <p:blipFill>
          <a:blip r:embed="rId3">
            <a:alphaModFix/>
          </a:blip>
          <a:stretch>
            <a:fillRect/>
          </a:stretch>
        </p:blipFill>
        <p:spPr>
          <a:xfrm>
            <a:off x="8278889" y="63135"/>
            <a:ext cx="739275" cy="762726"/>
          </a:xfrm>
          <a:prstGeom prst="rect">
            <a:avLst/>
          </a:prstGeom>
          <a:noFill/>
          <a:ln>
            <a:noFill/>
          </a:ln>
        </p:spPr>
      </p:pic>
      <p:sp>
        <p:nvSpPr>
          <p:cNvPr id="573" name="Google Shape;573;p59"/>
          <p:cNvSpPr txBox="1"/>
          <p:nvPr/>
        </p:nvSpPr>
        <p:spPr>
          <a:xfrm>
            <a:off x="313025" y="1074700"/>
            <a:ext cx="7886100" cy="8637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chemeClr val="dk1"/>
              </a:buClr>
              <a:buSzPts val="2100"/>
              <a:buFont typeface="Archivo"/>
              <a:buChar char="●"/>
            </a:pPr>
            <a:r>
              <a:rPr lang="en" sz="2100">
                <a:solidFill>
                  <a:schemeClr val="dk1"/>
                </a:solidFill>
                <a:latin typeface="Archivo"/>
                <a:ea typeface="Archivo"/>
                <a:cs typeface="Archivo"/>
                <a:sym typeface="Archivo"/>
              </a:rPr>
              <a:t>Download the documentation</a:t>
            </a:r>
            <a:endParaRPr sz="2100">
              <a:solidFill>
                <a:schemeClr val="dk1"/>
              </a:solidFill>
              <a:latin typeface="Archivo"/>
              <a:ea typeface="Archivo"/>
              <a:cs typeface="Archivo"/>
              <a:sym typeface="Archivo"/>
            </a:endParaRPr>
          </a:p>
          <a:p>
            <a:pPr indent="-361950" lvl="0" marL="457200" rtl="0" algn="l">
              <a:lnSpc>
                <a:spcPct val="150000"/>
              </a:lnSpc>
              <a:spcBef>
                <a:spcPts val="0"/>
              </a:spcBef>
              <a:spcAft>
                <a:spcPts val="0"/>
              </a:spcAft>
              <a:buClr>
                <a:schemeClr val="dk1"/>
              </a:buClr>
              <a:buSzPts val="2100"/>
              <a:buFont typeface="Archivo"/>
              <a:buChar char="●"/>
            </a:pPr>
            <a:r>
              <a:rPr lang="en" sz="2100">
                <a:solidFill>
                  <a:schemeClr val="dk1"/>
                </a:solidFill>
                <a:latin typeface="Archivo"/>
                <a:ea typeface="Archivo"/>
                <a:cs typeface="Archivo"/>
                <a:sym typeface="Archivo"/>
              </a:rPr>
              <a:t>Run the tools/docload.py </a:t>
            </a:r>
            <a:r>
              <a:rPr lang="en" sz="2100">
                <a:solidFill>
                  <a:schemeClr val="dk1"/>
                </a:solidFill>
                <a:latin typeface="Archivo"/>
                <a:ea typeface="Archivo"/>
                <a:cs typeface="Archivo"/>
                <a:sym typeface="Archivo"/>
              </a:rPr>
              <a:t>script as follows:</a:t>
            </a:r>
            <a:endParaRPr sz="2100">
              <a:solidFill>
                <a:schemeClr val="dk1"/>
              </a:solidFill>
              <a:latin typeface="Archivo"/>
              <a:ea typeface="Archivo"/>
              <a:cs typeface="Archivo"/>
              <a:sym typeface="Archivo"/>
            </a:endParaRPr>
          </a:p>
          <a:p>
            <a:pPr indent="0" lvl="0" marL="457200" rtl="0" algn="l">
              <a:lnSpc>
                <a:spcPct val="150000"/>
              </a:lnSpc>
              <a:spcBef>
                <a:spcPts val="0"/>
              </a:spcBef>
              <a:spcAft>
                <a:spcPts val="0"/>
              </a:spcAft>
              <a:buNone/>
            </a:pPr>
            <a:r>
              <a:t/>
            </a:r>
            <a:endParaRPr sz="2000">
              <a:solidFill>
                <a:schemeClr val="dk1"/>
              </a:solidFill>
              <a:latin typeface="Archivo"/>
              <a:ea typeface="Archivo"/>
              <a:cs typeface="Archivo"/>
              <a:sym typeface="Archivo"/>
            </a:endParaRPr>
          </a:p>
        </p:txBody>
      </p:sp>
      <p:sp>
        <p:nvSpPr>
          <p:cNvPr id="574" name="Google Shape;574;p59"/>
          <p:cNvSpPr txBox="1"/>
          <p:nvPr/>
        </p:nvSpPr>
        <p:spPr>
          <a:xfrm>
            <a:off x="883350" y="2282250"/>
            <a:ext cx="7377300" cy="8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docload.py </a:t>
            </a:r>
            <a:r>
              <a:rPr lang="en" sz="1800">
                <a:solidFill>
                  <a:srgbClr val="F05000"/>
                </a:solidFill>
                <a:latin typeface="Roboto Mono"/>
                <a:ea typeface="Roboto Mono"/>
                <a:cs typeface="Roboto Mono"/>
                <a:sym typeface="Roboto Mono"/>
              </a:rPr>
              <a:t>&lt;&lt;Version Number&gt;&gt;&gt; postgresql-&lt;&lt;version number&gt;&gt;.tar.gz</a:t>
            </a:r>
            <a:endParaRPr sz="1800">
              <a:latin typeface="Roboto Mono"/>
              <a:ea typeface="Roboto Mono"/>
              <a:cs typeface="Roboto Mono"/>
              <a:sym typeface="Roboto Mono"/>
            </a:endParaRPr>
          </a:p>
        </p:txBody>
      </p:sp>
      <p:sp>
        <p:nvSpPr>
          <p:cNvPr id="575" name="Google Shape;575;p59"/>
          <p:cNvSpPr txBox="1"/>
          <p:nvPr/>
        </p:nvSpPr>
        <p:spPr>
          <a:xfrm>
            <a:off x="446600" y="3231375"/>
            <a:ext cx="7886100" cy="18270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Archivo"/>
              <a:buChar char="●"/>
            </a:pPr>
            <a:r>
              <a:rPr lang="en" sz="2000">
                <a:solidFill>
                  <a:schemeClr val="dk1"/>
                </a:solidFill>
                <a:latin typeface="Archivo"/>
                <a:ea typeface="Archivo"/>
                <a:cs typeface="Archivo"/>
                <a:sym typeface="Archivo"/>
              </a:rPr>
              <a:t>Decompress</a:t>
            </a:r>
            <a:r>
              <a:rPr lang="en" sz="2000">
                <a:solidFill>
                  <a:schemeClr val="dk1"/>
                </a:solidFill>
                <a:latin typeface="Archivo"/>
                <a:ea typeface="Archivo"/>
                <a:cs typeface="Archivo"/>
                <a:sym typeface="Archivo"/>
              </a:rPr>
              <a:t> the </a:t>
            </a:r>
            <a:r>
              <a:rPr lang="en" sz="2000">
                <a:solidFill>
                  <a:schemeClr val="dk1"/>
                </a:solidFill>
                <a:latin typeface="Archivo"/>
                <a:ea typeface="Archivo"/>
                <a:cs typeface="Archivo"/>
                <a:sym typeface="Archivo"/>
              </a:rPr>
              <a:t>Tarball files</a:t>
            </a:r>
            <a:endParaRPr sz="2000">
              <a:solidFill>
                <a:schemeClr val="dk1"/>
              </a:solidFill>
              <a:latin typeface="Archivo"/>
              <a:ea typeface="Archivo"/>
              <a:cs typeface="Archivo"/>
              <a:sym typeface="Archivo"/>
            </a:endParaRPr>
          </a:p>
          <a:p>
            <a:pPr indent="-355600" lvl="0" marL="457200" rtl="0" algn="l">
              <a:lnSpc>
                <a:spcPct val="150000"/>
              </a:lnSpc>
              <a:spcBef>
                <a:spcPts val="0"/>
              </a:spcBef>
              <a:spcAft>
                <a:spcPts val="0"/>
              </a:spcAft>
              <a:buClr>
                <a:schemeClr val="dk1"/>
              </a:buClr>
              <a:buSzPts val="2000"/>
              <a:buFont typeface="Archivo"/>
              <a:buChar char="●"/>
            </a:pPr>
            <a:r>
              <a:rPr lang="en" sz="2000">
                <a:solidFill>
                  <a:schemeClr val="dk1"/>
                </a:solidFill>
                <a:latin typeface="Archivo"/>
                <a:ea typeface="Archivo"/>
                <a:cs typeface="Archivo"/>
                <a:sym typeface="Archivo"/>
              </a:rPr>
              <a:t>Automatically Tidies up the HTML documentation</a:t>
            </a:r>
            <a:endParaRPr sz="2000">
              <a:solidFill>
                <a:schemeClr val="dk1"/>
              </a:solidFill>
              <a:latin typeface="Archivo"/>
              <a:ea typeface="Archivo"/>
              <a:cs typeface="Archivo"/>
              <a:sym typeface="Archivo"/>
            </a:endParaRPr>
          </a:p>
          <a:p>
            <a:pPr indent="-355600" lvl="0" marL="457200" rtl="0" algn="l">
              <a:lnSpc>
                <a:spcPct val="150000"/>
              </a:lnSpc>
              <a:spcBef>
                <a:spcPts val="0"/>
              </a:spcBef>
              <a:spcAft>
                <a:spcPts val="0"/>
              </a:spcAft>
              <a:buClr>
                <a:schemeClr val="dk1"/>
              </a:buClr>
              <a:buSzPts val="2000"/>
              <a:buFont typeface="Archivo"/>
              <a:buChar char="●"/>
            </a:pPr>
            <a:r>
              <a:rPr lang="en" sz="2000">
                <a:solidFill>
                  <a:schemeClr val="dk1"/>
                </a:solidFill>
                <a:latin typeface="Archivo"/>
                <a:ea typeface="Archivo"/>
                <a:cs typeface="Archivo"/>
                <a:sym typeface="Archivo"/>
              </a:rPr>
              <a:t>Adds the loaded docs meta info to the Database</a:t>
            </a:r>
            <a:endParaRPr sz="2000">
              <a:solidFill>
                <a:schemeClr val="dk1"/>
              </a:solidFill>
              <a:latin typeface="Archivo"/>
              <a:ea typeface="Archivo"/>
              <a:cs typeface="Archivo"/>
              <a:sym typeface="Archiv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0"/>
          <p:cNvSpPr txBox="1"/>
          <p:nvPr>
            <p:ph type="title"/>
          </p:nvPr>
        </p:nvSpPr>
        <p:spPr>
          <a:xfrm>
            <a:off x="217025" y="158138"/>
            <a:ext cx="79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What does the Harness Change?</a:t>
            </a:r>
            <a:endParaRPr sz="3300"/>
          </a:p>
        </p:txBody>
      </p:sp>
      <p:pic>
        <p:nvPicPr>
          <p:cNvPr id="581" name="Google Shape;581;p60"/>
          <p:cNvPicPr preferRelativeResize="0"/>
          <p:nvPr/>
        </p:nvPicPr>
        <p:blipFill>
          <a:blip r:embed="rId3">
            <a:alphaModFix/>
          </a:blip>
          <a:stretch>
            <a:fillRect/>
          </a:stretch>
        </p:blipFill>
        <p:spPr>
          <a:xfrm>
            <a:off x="8278889" y="63135"/>
            <a:ext cx="739275" cy="762726"/>
          </a:xfrm>
          <a:prstGeom prst="rect">
            <a:avLst/>
          </a:prstGeom>
          <a:noFill/>
          <a:ln>
            <a:noFill/>
          </a:ln>
        </p:spPr>
      </p:pic>
      <p:pic>
        <p:nvPicPr>
          <p:cNvPr id="582" name="Google Shape;582;p60"/>
          <p:cNvPicPr preferRelativeResize="0"/>
          <p:nvPr/>
        </p:nvPicPr>
        <p:blipFill>
          <a:blip r:embed="rId4">
            <a:alphaModFix/>
          </a:blip>
          <a:stretch>
            <a:fillRect/>
          </a:stretch>
        </p:blipFill>
        <p:spPr>
          <a:xfrm>
            <a:off x="152400" y="883238"/>
            <a:ext cx="5946948" cy="4107863"/>
          </a:xfrm>
          <a:prstGeom prst="rect">
            <a:avLst/>
          </a:prstGeom>
          <a:noFill/>
          <a:ln>
            <a:noFill/>
          </a:ln>
        </p:spPr>
      </p:pic>
      <p:sp>
        <p:nvSpPr>
          <p:cNvPr id="583" name="Google Shape;583;p60"/>
          <p:cNvSpPr txBox="1"/>
          <p:nvPr/>
        </p:nvSpPr>
        <p:spPr>
          <a:xfrm>
            <a:off x="6443600" y="2277575"/>
            <a:ext cx="2201700" cy="13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rchivo"/>
                <a:ea typeface="Archivo"/>
                <a:cs typeface="Archivo"/>
                <a:sym typeface="Archivo"/>
              </a:rPr>
              <a:t>Scrape the Latest Versions of PostgreSQL.</a:t>
            </a:r>
            <a:endParaRPr sz="1800">
              <a:solidFill>
                <a:schemeClr val="dk1"/>
              </a:solidFill>
              <a:latin typeface="Archivo"/>
              <a:ea typeface="Archivo"/>
              <a:cs typeface="Archivo"/>
              <a:sym typeface="Archiv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1"/>
          <p:cNvSpPr txBox="1"/>
          <p:nvPr>
            <p:ph type="title"/>
          </p:nvPr>
        </p:nvSpPr>
        <p:spPr>
          <a:xfrm>
            <a:off x="217025" y="158138"/>
            <a:ext cx="79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What does the Harness Change?</a:t>
            </a:r>
            <a:endParaRPr sz="3300"/>
          </a:p>
        </p:txBody>
      </p:sp>
      <p:pic>
        <p:nvPicPr>
          <p:cNvPr id="589" name="Google Shape;589;p61"/>
          <p:cNvPicPr preferRelativeResize="0"/>
          <p:nvPr/>
        </p:nvPicPr>
        <p:blipFill>
          <a:blip r:embed="rId3">
            <a:alphaModFix/>
          </a:blip>
          <a:stretch>
            <a:fillRect/>
          </a:stretch>
        </p:blipFill>
        <p:spPr>
          <a:xfrm>
            <a:off x="8278889" y="63135"/>
            <a:ext cx="739275" cy="762726"/>
          </a:xfrm>
          <a:prstGeom prst="rect">
            <a:avLst/>
          </a:prstGeom>
          <a:noFill/>
          <a:ln>
            <a:noFill/>
          </a:ln>
        </p:spPr>
      </p:pic>
      <p:pic>
        <p:nvPicPr>
          <p:cNvPr id="590" name="Google Shape;590;p61"/>
          <p:cNvPicPr preferRelativeResize="0"/>
          <p:nvPr/>
        </p:nvPicPr>
        <p:blipFill>
          <a:blip r:embed="rId4">
            <a:alphaModFix/>
          </a:blip>
          <a:stretch>
            <a:fillRect/>
          </a:stretch>
        </p:blipFill>
        <p:spPr>
          <a:xfrm>
            <a:off x="152400" y="978250"/>
            <a:ext cx="6471525" cy="3909025"/>
          </a:xfrm>
          <a:prstGeom prst="rect">
            <a:avLst/>
          </a:prstGeom>
          <a:noFill/>
          <a:ln>
            <a:noFill/>
          </a:ln>
        </p:spPr>
      </p:pic>
      <p:sp>
        <p:nvSpPr>
          <p:cNvPr id="591" name="Google Shape;591;p61"/>
          <p:cNvSpPr txBox="1"/>
          <p:nvPr/>
        </p:nvSpPr>
        <p:spPr>
          <a:xfrm>
            <a:off x="6747275" y="1359250"/>
            <a:ext cx="22710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rchivo"/>
                <a:ea typeface="Archivo"/>
                <a:cs typeface="Archivo"/>
                <a:sym typeface="Archivo"/>
              </a:rPr>
              <a:t>Downloads All the latest docs for the scraped Versions</a:t>
            </a:r>
            <a:endParaRPr sz="1700">
              <a:solidFill>
                <a:schemeClr val="dk1"/>
              </a:solidFill>
              <a:latin typeface="Archivo"/>
              <a:ea typeface="Archivo"/>
              <a:cs typeface="Archivo"/>
              <a:sym typeface="Archivo"/>
            </a:endParaRPr>
          </a:p>
        </p:txBody>
      </p:sp>
      <p:sp>
        <p:nvSpPr>
          <p:cNvPr id="592" name="Google Shape;592;p61"/>
          <p:cNvSpPr txBox="1"/>
          <p:nvPr/>
        </p:nvSpPr>
        <p:spPr>
          <a:xfrm>
            <a:off x="6720900" y="2659150"/>
            <a:ext cx="22710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rchivo"/>
                <a:ea typeface="Archivo"/>
                <a:cs typeface="Archivo"/>
                <a:sym typeface="Archivo"/>
              </a:rPr>
              <a:t>Prepares The DB Entries for the Docs</a:t>
            </a:r>
            <a:endParaRPr sz="1700">
              <a:solidFill>
                <a:schemeClr val="dk1"/>
              </a:solidFill>
              <a:latin typeface="Archivo"/>
              <a:ea typeface="Archivo"/>
              <a:cs typeface="Archivo"/>
              <a:sym typeface="Archivo"/>
            </a:endParaRPr>
          </a:p>
        </p:txBody>
      </p:sp>
      <p:sp>
        <p:nvSpPr>
          <p:cNvPr id="593" name="Google Shape;593;p61"/>
          <p:cNvSpPr txBox="1"/>
          <p:nvPr/>
        </p:nvSpPr>
        <p:spPr>
          <a:xfrm>
            <a:off x="6797100" y="3703600"/>
            <a:ext cx="22710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rchivo"/>
                <a:ea typeface="Archivo"/>
                <a:cs typeface="Archivo"/>
                <a:sym typeface="Archivo"/>
              </a:rPr>
              <a:t>Runs The Docload</a:t>
            </a:r>
            <a:endParaRPr sz="1700">
              <a:solidFill>
                <a:schemeClr val="dk1"/>
              </a:solidFill>
              <a:latin typeface="Archivo"/>
              <a:ea typeface="Archivo"/>
              <a:cs typeface="Archivo"/>
              <a:sym typeface="Archivo"/>
            </a:endParaRPr>
          </a:p>
          <a:p>
            <a:pPr indent="0" lvl="0" marL="0" rtl="0" algn="l">
              <a:spcBef>
                <a:spcPts val="0"/>
              </a:spcBef>
              <a:spcAft>
                <a:spcPts val="0"/>
              </a:spcAft>
              <a:buNone/>
            </a:pPr>
            <a:r>
              <a:rPr lang="en" sz="1700">
                <a:solidFill>
                  <a:schemeClr val="dk1"/>
                </a:solidFill>
                <a:latin typeface="Archivo"/>
                <a:ea typeface="Archivo"/>
                <a:cs typeface="Archivo"/>
                <a:sym typeface="Archivo"/>
              </a:rPr>
              <a:t>Script for each version.</a:t>
            </a:r>
            <a:endParaRPr sz="1700">
              <a:solidFill>
                <a:schemeClr val="dk1"/>
              </a:solidFill>
              <a:latin typeface="Archivo"/>
              <a:ea typeface="Archivo"/>
              <a:cs typeface="Archivo"/>
              <a:sym typeface="Archiv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2"/>
          <p:cNvSpPr txBox="1"/>
          <p:nvPr>
            <p:ph type="title"/>
          </p:nvPr>
        </p:nvSpPr>
        <p:spPr>
          <a:xfrm>
            <a:off x="217025" y="253138"/>
            <a:ext cx="79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Checking the Rendered Docs</a:t>
            </a:r>
            <a:endParaRPr sz="3300"/>
          </a:p>
        </p:txBody>
      </p:sp>
      <p:pic>
        <p:nvPicPr>
          <p:cNvPr id="599" name="Google Shape;599;p62"/>
          <p:cNvPicPr preferRelativeResize="0"/>
          <p:nvPr/>
        </p:nvPicPr>
        <p:blipFill>
          <a:blip r:embed="rId3">
            <a:alphaModFix/>
          </a:blip>
          <a:stretch>
            <a:fillRect/>
          </a:stretch>
        </p:blipFill>
        <p:spPr>
          <a:xfrm>
            <a:off x="8278889" y="63135"/>
            <a:ext cx="739275" cy="762726"/>
          </a:xfrm>
          <a:prstGeom prst="rect">
            <a:avLst/>
          </a:prstGeom>
          <a:noFill/>
          <a:ln>
            <a:noFill/>
          </a:ln>
        </p:spPr>
      </p:pic>
      <p:sp>
        <p:nvSpPr>
          <p:cNvPr id="600" name="Google Shape;600;p62"/>
          <p:cNvSpPr txBox="1"/>
          <p:nvPr/>
        </p:nvSpPr>
        <p:spPr>
          <a:xfrm>
            <a:off x="351125" y="1290625"/>
            <a:ext cx="7041600" cy="3587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 sz="1600">
                <a:solidFill>
                  <a:srgbClr val="A05000"/>
                </a:solidFill>
                <a:latin typeface="Roboto Mono"/>
                <a:ea typeface="Roboto Mono"/>
                <a:cs typeface="Roboto Mono"/>
                <a:sym typeface="Roboto Mono"/>
              </a:rPr>
              <a:t># Extracting Content from Documentation Page</a:t>
            </a:r>
            <a:endParaRPr sz="1600">
              <a:latin typeface="Roboto Mono"/>
              <a:ea typeface="Roboto Mono"/>
              <a:cs typeface="Roboto Mono"/>
              <a:sym typeface="Roboto Mono"/>
            </a:endParaRPr>
          </a:p>
          <a:p>
            <a:pPr indent="0" lvl="0" marL="457200" rtl="0" algn="l">
              <a:spcBef>
                <a:spcPts val="0"/>
              </a:spcBef>
              <a:spcAft>
                <a:spcPts val="0"/>
              </a:spcAft>
              <a:buNone/>
            </a:pPr>
            <a:r>
              <a:rPr lang="en" sz="1600">
                <a:solidFill>
                  <a:srgbClr val="1AB1CD"/>
                </a:solidFill>
                <a:latin typeface="Roboto Mono"/>
                <a:ea typeface="Roboto Mono"/>
                <a:cs typeface="Roboto Mono"/>
                <a:sym typeface="Roboto Mono"/>
              </a:rPr>
              <a:t>p</a:t>
            </a:r>
            <a:r>
              <a:rPr lang="en" sz="1600">
                <a:solidFill>
                  <a:srgbClr val="1AB1CD"/>
                </a:solidFill>
                <a:latin typeface="Roboto Mono"/>
                <a:ea typeface="Roboto Mono"/>
                <a:cs typeface="Roboto Mono"/>
                <a:sym typeface="Roboto Mono"/>
              </a:rPr>
              <a:t>age</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requests</a:t>
            </a:r>
            <a:r>
              <a:rPr lang="en" sz="1600">
                <a:latin typeface="Roboto Mono"/>
                <a:ea typeface="Roboto Mono"/>
                <a:cs typeface="Roboto Mono"/>
                <a:sym typeface="Roboto Mono"/>
              </a:rPr>
              <a:t>.</a:t>
            </a:r>
            <a:r>
              <a:rPr lang="en" sz="1600">
                <a:solidFill>
                  <a:srgbClr val="572000"/>
                </a:solidFill>
                <a:latin typeface="Roboto Mono"/>
                <a:ea typeface="Roboto Mono"/>
                <a:cs typeface="Roboto Mono"/>
                <a:sym typeface="Roboto Mono"/>
              </a:rPr>
              <a:t>get</a:t>
            </a:r>
            <a:r>
              <a:rPr lang="en" sz="1600">
                <a:latin typeface="Roboto Mono"/>
                <a:ea typeface="Roboto Mono"/>
                <a:cs typeface="Roboto Mono"/>
                <a:sym typeface="Roboto Mono"/>
              </a:rPr>
              <a:t>(</a:t>
            </a:r>
            <a:r>
              <a:rPr lang="en" sz="1600">
                <a:solidFill>
                  <a:srgbClr val="1AB1CD"/>
                </a:solidFill>
                <a:latin typeface="Roboto Mono"/>
                <a:ea typeface="Roboto Mono"/>
                <a:cs typeface="Roboto Mono"/>
                <a:sym typeface="Roboto Mono"/>
              </a:rPr>
              <a:t>url</a:t>
            </a: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457200" rtl="0" algn="l">
              <a:spcBef>
                <a:spcPts val="0"/>
              </a:spcBef>
              <a:spcAft>
                <a:spcPts val="0"/>
              </a:spcAft>
              <a:buNone/>
            </a:pPr>
            <a:r>
              <a:rPr lang="en" sz="1600">
                <a:solidFill>
                  <a:srgbClr val="1AB1CD"/>
                </a:solidFill>
                <a:latin typeface="Roboto Mono"/>
                <a:ea typeface="Roboto Mono"/>
                <a:cs typeface="Roboto Mono"/>
                <a:sym typeface="Roboto Mono"/>
              </a:rPr>
              <a:t>soup</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Bsoup</a:t>
            </a:r>
            <a:r>
              <a:rPr lang="en" sz="1600">
                <a:latin typeface="Roboto Mono"/>
                <a:ea typeface="Roboto Mono"/>
                <a:cs typeface="Roboto Mono"/>
                <a:sym typeface="Roboto Mono"/>
              </a:rPr>
              <a:t>(</a:t>
            </a:r>
            <a:r>
              <a:rPr lang="en" sz="1600">
                <a:solidFill>
                  <a:srgbClr val="1AB1CD"/>
                </a:solidFill>
                <a:latin typeface="Roboto Mono"/>
                <a:ea typeface="Roboto Mono"/>
                <a:cs typeface="Roboto Mono"/>
                <a:sym typeface="Roboto Mono"/>
              </a:rPr>
              <a:t>page</a:t>
            </a:r>
            <a:r>
              <a:rPr lang="en" sz="1600">
                <a:latin typeface="Roboto Mono"/>
                <a:ea typeface="Roboto Mono"/>
                <a:cs typeface="Roboto Mono"/>
                <a:sym typeface="Roboto Mono"/>
              </a:rPr>
              <a:t>.</a:t>
            </a:r>
            <a:r>
              <a:rPr lang="en" sz="1600">
                <a:solidFill>
                  <a:srgbClr val="572000"/>
                </a:solidFill>
                <a:latin typeface="Roboto Mono"/>
                <a:ea typeface="Roboto Mono"/>
                <a:cs typeface="Roboto Mono"/>
                <a:sym typeface="Roboto Mono"/>
              </a:rPr>
              <a:t>text</a:t>
            </a:r>
            <a:r>
              <a:rPr lang="en" sz="1600">
                <a:latin typeface="Roboto Mono"/>
                <a:ea typeface="Roboto Mono"/>
                <a:cs typeface="Roboto Mono"/>
                <a:sym typeface="Roboto Mono"/>
              </a:rPr>
              <a:t>, </a:t>
            </a:r>
            <a:r>
              <a:rPr lang="en" sz="1600">
                <a:solidFill>
                  <a:srgbClr val="A01010"/>
                </a:solidFill>
                <a:latin typeface="Roboto Mono"/>
                <a:ea typeface="Roboto Mono"/>
                <a:cs typeface="Roboto Mono"/>
                <a:sym typeface="Roboto Mono"/>
              </a:rPr>
              <a:t>"html.parser"</a:t>
            </a: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457200" rtl="0" algn="l">
              <a:spcBef>
                <a:spcPts val="0"/>
              </a:spcBef>
              <a:spcAft>
                <a:spcPts val="0"/>
              </a:spcAft>
              <a:buNone/>
            </a:pPr>
            <a:r>
              <a:rPr lang="en" sz="1600">
                <a:solidFill>
                  <a:srgbClr val="1AB1CD"/>
                </a:solidFill>
                <a:latin typeface="Roboto Mono"/>
                <a:ea typeface="Roboto Mono"/>
                <a:cs typeface="Roboto Mono"/>
                <a:sym typeface="Roboto Mono"/>
              </a:rPr>
              <a:t>content</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soup</a:t>
            </a:r>
            <a:r>
              <a:rPr lang="en" sz="1600">
                <a:latin typeface="Roboto Mono"/>
                <a:ea typeface="Roboto Mono"/>
                <a:cs typeface="Roboto Mono"/>
                <a:sym typeface="Roboto Mono"/>
              </a:rPr>
              <a:t>.</a:t>
            </a:r>
            <a:r>
              <a:rPr lang="en" sz="1600">
                <a:solidFill>
                  <a:srgbClr val="572000"/>
                </a:solidFill>
                <a:latin typeface="Roboto Mono"/>
                <a:ea typeface="Roboto Mono"/>
                <a:cs typeface="Roboto Mono"/>
                <a:sym typeface="Roboto Mono"/>
              </a:rPr>
              <a:t>find_all</a:t>
            </a:r>
            <a:r>
              <a:rPr lang="en" sz="1600">
                <a:latin typeface="Roboto Mono"/>
                <a:ea typeface="Roboto Mono"/>
                <a:cs typeface="Roboto Mono"/>
                <a:sym typeface="Roboto Mono"/>
              </a:rPr>
              <a:t>(</a:t>
            </a:r>
            <a:r>
              <a:rPr lang="en" sz="1600">
                <a:solidFill>
                  <a:srgbClr val="3000A0"/>
                </a:solidFill>
                <a:latin typeface="Roboto Mono"/>
                <a:ea typeface="Roboto Mono"/>
                <a:cs typeface="Roboto Mono"/>
                <a:sym typeface="Roboto Mono"/>
              </a:rPr>
              <a:t>id</a:t>
            </a:r>
            <a:r>
              <a:rPr b="1" lang="en" sz="1600">
                <a:solidFill>
                  <a:srgbClr val="EE11FF"/>
                </a:solidFill>
                <a:latin typeface="Roboto Mono"/>
                <a:ea typeface="Roboto Mono"/>
                <a:cs typeface="Roboto Mono"/>
                <a:sym typeface="Roboto Mono"/>
              </a:rPr>
              <a:t>=</a:t>
            </a:r>
            <a:r>
              <a:rPr lang="en" sz="1600">
                <a:solidFill>
                  <a:srgbClr val="A01010"/>
                </a:solidFill>
                <a:latin typeface="Roboto Mono"/>
                <a:ea typeface="Roboto Mono"/>
                <a:cs typeface="Roboto Mono"/>
                <a:sym typeface="Roboto Mono"/>
              </a:rPr>
              <a:t>'docContent'</a:t>
            </a: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457200" rtl="0" algn="l">
              <a:spcBef>
                <a:spcPts val="0"/>
              </a:spcBef>
              <a:spcAft>
                <a:spcPts val="0"/>
              </a:spcAft>
              <a:buNone/>
            </a:pPr>
            <a:r>
              <a:rPr lang="en" sz="1600">
                <a:solidFill>
                  <a:srgbClr val="1AB1CD"/>
                </a:solidFill>
                <a:latin typeface="Roboto Mono"/>
                <a:ea typeface="Roboto Mono"/>
                <a:cs typeface="Roboto Mono"/>
                <a:sym typeface="Roboto Mono"/>
              </a:rPr>
              <a:t>content</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content</a:t>
            </a:r>
            <a:r>
              <a:rPr lang="en" sz="1600">
                <a:latin typeface="Roboto Mono"/>
                <a:ea typeface="Roboto Mono"/>
                <a:cs typeface="Roboto Mono"/>
                <a:sym typeface="Roboto Mono"/>
              </a:rPr>
              <a:t>[</a:t>
            </a:r>
            <a:r>
              <a:rPr lang="en" sz="1600">
                <a:solidFill>
                  <a:srgbClr val="106040"/>
                </a:solidFill>
                <a:latin typeface="Roboto Mono"/>
                <a:ea typeface="Roboto Mono"/>
                <a:cs typeface="Roboto Mono"/>
                <a:sym typeface="Roboto Mono"/>
              </a:rPr>
              <a:t>0</a:t>
            </a:r>
            <a:r>
              <a:rPr lang="en" sz="1600">
                <a:latin typeface="Roboto Mono"/>
                <a:ea typeface="Roboto Mono"/>
                <a:cs typeface="Roboto Mono"/>
                <a:sym typeface="Roboto Mono"/>
              </a:rPr>
              <a:t>].</a:t>
            </a:r>
            <a:r>
              <a:rPr lang="en" sz="1600">
                <a:solidFill>
                  <a:srgbClr val="572000"/>
                </a:solidFill>
                <a:latin typeface="Roboto Mono"/>
                <a:ea typeface="Roboto Mono"/>
                <a:cs typeface="Roboto Mono"/>
                <a:sym typeface="Roboto Mono"/>
              </a:rPr>
              <a:t>get_text</a:t>
            </a: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457200" rtl="0" algn="l">
              <a:spcBef>
                <a:spcPts val="0"/>
              </a:spcBef>
              <a:spcAft>
                <a:spcPts val="0"/>
              </a:spcAft>
              <a:buNone/>
            </a:pPr>
            <a:r>
              <a:rPr lang="en" sz="1600">
                <a:latin typeface="Roboto Mono"/>
                <a:ea typeface="Roboto Mono"/>
                <a:cs typeface="Roboto Mono"/>
                <a:sym typeface="Roboto Mono"/>
              </a:rPr>
              <a:t>. . .</a:t>
            </a:r>
            <a:endParaRPr sz="1600">
              <a:latin typeface="Roboto Mono"/>
              <a:ea typeface="Roboto Mono"/>
              <a:cs typeface="Roboto Mono"/>
              <a:sym typeface="Roboto Mono"/>
            </a:endParaRPr>
          </a:p>
          <a:p>
            <a:pPr indent="0" lvl="0" marL="457200" rtl="0" algn="l">
              <a:spcBef>
                <a:spcPts val="0"/>
              </a:spcBef>
              <a:spcAft>
                <a:spcPts val="0"/>
              </a:spcAft>
              <a:buNone/>
            </a:pPr>
            <a:r>
              <a:rPr i="1" lang="en" sz="1600">
                <a:solidFill>
                  <a:srgbClr val="A05000"/>
                </a:solidFill>
                <a:latin typeface="Roboto Mono"/>
                <a:ea typeface="Roboto Mono"/>
                <a:cs typeface="Roboto Mono"/>
                <a:sym typeface="Roboto Mono"/>
              </a:rPr>
              <a:t># Navigating to the Next Pages</a:t>
            </a:r>
            <a:endParaRPr sz="1600">
              <a:latin typeface="Roboto Mono"/>
              <a:ea typeface="Roboto Mono"/>
              <a:cs typeface="Roboto Mono"/>
              <a:sym typeface="Roboto Mono"/>
            </a:endParaRPr>
          </a:p>
          <a:p>
            <a:pPr indent="0" lvl="0" marL="457200" rtl="0" algn="l">
              <a:spcBef>
                <a:spcPts val="0"/>
              </a:spcBef>
              <a:spcAft>
                <a:spcPts val="0"/>
              </a:spcAft>
              <a:buNone/>
            </a:pPr>
            <a:r>
              <a:rPr lang="en" sz="1600">
                <a:solidFill>
                  <a:srgbClr val="572000"/>
                </a:solidFill>
                <a:latin typeface="Roboto Mono"/>
                <a:ea typeface="Roboto Mono"/>
                <a:cs typeface="Roboto Mono"/>
                <a:sym typeface="Roboto Mono"/>
              </a:rPr>
              <a:t>nav_btns</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soup</a:t>
            </a:r>
            <a:r>
              <a:rPr lang="en" sz="1600">
                <a:latin typeface="Roboto Mono"/>
                <a:ea typeface="Roboto Mono"/>
                <a:cs typeface="Roboto Mono"/>
                <a:sym typeface="Roboto Mono"/>
              </a:rPr>
              <a:t>.</a:t>
            </a:r>
            <a:r>
              <a:rPr lang="en" sz="1600">
                <a:solidFill>
                  <a:srgbClr val="572000"/>
                </a:solidFill>
                <a:latin typeface="Roboto Mono"/>
                <a:ea typeface="Roboto Mono"/>
                <a:cs typeface="Roboto Mono"/>
                <a:sym typeface="Roboto Mono"/>
              </a:rPr>
              <a:t>find_all</a:t>
            </a:r>
            <a:r>
              <a:rPr lang="en" sz="1600">
                <a:latin typeface="Roboto Mono"/>
                <a:ea typeface="Roboto Mono"/>
                <a:cs typeface="Roboto Mono"/>
                <a:sym typeface="Roboto Mono"/>
              </a:rPr>
              <a:t>(</a:t>
            </a:r>
            <a:r>
              <a:rPr lang="en" sz="1600">
                <a:solidFill>
                  <a:srgbClr val="A01010"/>
                </a:solidFill>
                <a:latin typeface="Roboto Mono"/>
                <a:ea typeface="Roboto Mono"/>
                <a:cs typeface="Roboto Mono"/>
                <a:sym typeface="Roboto Mono"/>
              </a:rPr>
              <a:t>"a"</a:t>
            </a: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457200" rtl="0" algn="l">
              <a:spcBef>
                <a:spcPts val="0"/>
              </a:spcBef>
              <a:spcAft>
                <a:spcPts val="0"/>
              </a:spcAft>
              <a:buNone/>
            </a:pPr>
            <a:r>
              <a:rPr lang="en" sz="1600">
                <a:solidFill>
                  <a:srgbClr val="1AB1CD"/>
                </a:solidFill>
                <a:latin typeface="Roboto Mono"/>
                <a:ea typeface="Roboto Mono"/>
                <a:cs typeface="Roboto Mono"/>
                <a:sym typeface="Roboto Mono"/>
              </a:rPr>
              <a:t>next_url</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b="1" lang="en" sz="1600">
                <a:solidFill>
                  <a:srgbClr val="700080"/>
                </a:solidFill>
                <a:latin typeface="Roboto Mono"/>
                <a:ea typeface="Roboto Mono"/>
                <a:cs typeface="Roboto Mono"/>
                <a:sym typeface="Roboto Mono"/>
              </a:rPr>
              <a:t>None</a:t>
            </a:r>
            <a:endParaRPr sz="1600">
              <a:latin typeface="Roboto Mono"/>
              <a:ea typeface="Roboto Mono"/>
              <a:cs typeface="Roboto Mono"/>
              <a:sym typeface="Roboto Mono"/>
            </a:endParaRPr>
          </a:p>
          <a:p>
            <a:pPr indent="0" lvl="0" marL="457200" rtl="0" algn="l">
              <a:spcBef>
                <a:spcPts val="0"/>
              </a:spcBef>
              <a:spcAft>
                <a:spcPts val="0"/>
              </a:spcAft>
              <a:buNone/>
            </a:pPr>
            <a:r>
              <a:rPr b="1" lang="en" sz="1600">
                <a:solidFill>
                  <a:srgbClr val="700080"/>
                </a:solidFill>
                <a:latin typeface="Roboto Mono"/>
                <a:ea typeface="Roboto Mono"/>
                <a:cs typeface="Roboto Mono"/>
                <a:sym typeface="Roboto Mono"/>
              </a:rPr>
              <a:t>for</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btn</a:t>
            </a:r>
            <a:r>
              <a:rPr lang="en" sz="1600">
                <a:latin typeface="Roboto Mono"/>
                <a:ea typeface="Roboto Mono"/>
                <a:cs typeface="Roboto Mono"/>
                <a:sym typeface="Roboto Mono"/>
              </a:rPr>
              <a:t> </a:t>
            </a:r>
            <a:r>
              <a:rPr b="1" lang="en" sz="1600">
                <a:solidFill>
                  <a:srgbClr val="700080"/>
                </a:solidFill>
                <a:latin typeface="Roboto Mono"/>
                <a:ea typeface="Roboto Mono"/>
                <a:cs typeface="Roboto Mono"/>
                <a:sym typeface="Roboto Mono"/>
              </a:rPr>
              <a:t>in</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nav_btns</a:t>
            </a: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457200" rtl="0" algn="l">
              <a:spcBef>
                <a:spcPts val="0"/>
              </a:spcBef>
              <a:spcAft>
                <a:spcPts val="0"/>
              </a:spcAft>
              <a:buNone/>
            </a:pPr>
            <a:r>
              <a:rPr lang="en" sz="1600">
                <a:latin typeface="Roboto Mono"/>
                <a:ea typeface="Roboto Mono"/>
                <a:cs typeface="Roboto Mono"/>
                <a:sym typeface="Roboto Mono"/>
              </a:rPr>
              <a:t>   </a:t>
            </a:r>
            <a:r>
              <a:rPr b="1" lang="en" sz="1600">
                <a:solidFill>
                  <a:srgbClr val="700080"/>
                </a:solidFill>
                <a:latin typeface="Roboto Mono"/>
                <a:ea typeface="Roboto Mono"/>
                <a:cs typeface="Roboto Mono"/>
                <a:sym typeface="Roboto Mono"/>
              </a:rPr>
              <a:t>if</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btn</a:t>
            </a:r>
            <a:r>
              <a:rPr lang="en" sz="1600">
                <a:latin typeface="Roboto Mono"/>
                <a:ea typeface="Roboto Mono"/>
                <a:cs typeface="Roboto Mono"/>
                <a:sym typeface="Roboto Mono"/>
              </a:rPr>
              <a:t>.</a:t>
            </a:r>
            <a:r>
              <a:rPr lang="en" sz="1600">
                <a:solidFill>
                  <a:srgbClr val="572000"/>
                </a:solidFill>
                <a:latin typeface="Roboto Mono"/>
                <a:ea typeface="Roboto Mono"/>
                <a:cs typeface="Roboto Mono"/>
                <a:sym typeface="Roboto Mono"/>
              </a:rPr>
              <a:t>get_text</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1010"/>
                </a:solidFill>
                <a:latin typeface="Roboto Mono"/>
                <a:ea typeface="Roboto Mono"/>
                <a:cs typeface="Roboto Mono"/>
                <a:sym typeface="Roboto Mono"/>
              </a:rPr>
              <a:t>'Next'</a:t>
            </a: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457200" rtl="0" algn="l">
              <a:spcBef>
                <a:spcPts val="0"/>
              </a:spcBef>
              <a:spcAft>
                <a:spcPts val="0"/>
              </a:spcAft>
              <a:buNone/>
            </a:pPr>
            <a:r>
              <a:rPr lang="en" sz="1600">
                <a:latin typeface="Roboto Mono"/>
                <a:ea typeface="Roboto Mono"/>
                <a:cs typeface="Roboto Mono"/>
                <a:sym typeface="Roboto Mono"/>
              </a:rPr>
              <a:t>    </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n</a:t>
            </a:r>
            <a:r>
              <a:rPr lang="en" sz="1600">
                <a:solidFill>
                  <a:srgbClr val="1AB1CD"/>
                </a:solidFill>
                <a:latin typeface="Roboto Mono"/>
                <a:ea typeface="Roboto Mono"/>
                <a:cs typeface="Roboto Mono"/>
                <a:sym typeface="Roboto Mono"/>
              </a:rPr>
              <a:t>ext_url</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base</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A01010"/>
                </a:solidFill>
                <a:latin typeface="Roboto Mono"/>
                <a:ea typeface="Roboto Mono"/>
                <a:cs typeface="Roboto Mono"/>
                <a:sym typeface="Roboto Mono"/>
              </a:rPr>
              <a:t>'/'</a:t>
            </a:r>
            <a:r>
              <a:rPr lang="en" sz="1600">
                <a:latin typeface="Roboto Mono"/>
                <a:ea typeface="Roboto Mono"/>
                <a:cs typeface="Roboto Mono"/>
                <a:sym typeface="Roboto Mono"/>
              </a:rPr>
              <a:t> </a:t>
            </a:r>
            <a:r>
              <a:rPr b="1" lang="en" sz="1600">
                <a:solidFill>
                  <a:srgbClr val="EE11FF"/>
                </a:solidFill>
                <a:latin typeface="Roboto Mono"/>
                <a:ea typeface="Roboto Mono"/>
                <a:cs typeface="Roboto Mono"/>
                <a:sym typeface="Roboto Mono"/>
              </a:rPr>
              <a:t>+</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btn</a:t>
            </a:r>
            <a:r>
              <a:rPr lang="en" sz="1600">
                <a:latin typeface="Roboto Mono"/>
                <a:ea typeface="Roboto Mono"/>
                <a:cs typeface="Roboto Mono"/>
                <a:sym typeface="Roboto Mono"/>
              </a:rPr>
              <a:t>.</a:t>
            </a:r>
            <a:r>
              <a:rPr lang="en" sz="1600">
                <a:solidFill>
                  <a:srgbClr val="572000"/>
                </a:solidFill>
                <a:latin typeface="Roboto Mono"/>
                <a:ea typeface="Roboto Mono"/>
                <a:cs typeface="Roboto Mono"/>
                <a:sym typeface="Roboto Mono"/>
              </a:rPr>
              <a:t>get</a:t>
            </a:r>
            <a:r>
              <a:rPr lang="en" sz="1600">
                <a:latin typeface="Roboto Mono"/>
                <a:ea typeface="Roboto Mono"/>
                <a:cs typeface="Roboto Mono"/>
                <a:sym typeface="Roboto Mono"/>
              </a:rPr>
              <a:t>(</a:t>
            </a:r>
            <a:r>
              <a:rPr lang="en" sz="1600">
                <a:solidFill>
                  <a:srgbClr val="A01010"/>
                </a:solidFill>
                <a:latin typeface="Roboto Mono"/>
                <a:ea typeface="Roboto Mono"/>
                <a:cs typeface="Roboto Mono"/>
                <a:sym typeface="Roboto Mono"/>
              </a:rPr>
              <a:t>'href'</a:t>
            </a: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457200" rtl="0" algn="l">
              <a:spcBef>
                <a:spcPts val="0"/>
              </a:spcBef>
              <a:spcAft>
                <a:spcPts val="0"/>
              </a:spcAft>
              <a:buNone/>
            </a:pPr>
            <a:r>
              <a:rPr lang="en" sz="1600">
                <a:latin typeface="Roboto Mono"/>
                <a:ea typeface="Roboto Mono"/>
                <a:cs typeface="Roboto Mono"/>
                <a:sym typeface="Roboto Mono"/>
              </a:rPr>
              <a:t>      </a:t>
            </a:r>
            <a:r>
              <a:rPr b="1" lang="en" sz="1600">
                <a:solidFill>
                  <a:srgbClr val="700080"/>
                </a:solidFill>
                <a:latin typeface="Roboto Mono"/>
                <a:ea typeface="Roboto Mono"/>
                <a:cs typeface="Roboto Mono"/>
                <a:sym typeface="Roboto Mono"/>
              </a:rPr>
              <a:t>if</a:t>
            </a: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next_url</a:t>
            </a:r>
            <a:r>
              <a:rPr lang="en"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457200" rtl="0" algn="l">
              <a:spcBef>
                <a:spcPts val="0"/>
              </a:spcBef>
              <a:spcAft>
                <a:spcPts val="0"/>
              </a:spcAft>
              <a:buNone/>
            </a:pPr>
            <a:r>
              <a:rPr lang="en" sz="1600">
                <a:latin typeface="Roboto Mono"/>
                <a:ea typeface="Roboto Mono"/>
                <a:cs typeface="Roboto Mono"/>
                <a:sym typeface="Roboto Mono"/>
              </a:rPr>
              <a:t>      </a:t>
            </a:r>
            <a:r>
              <a:rPr lang="en" sz="1600">
                <a:solidFill>
                  <a:srgbClr val="1AB1CD"/>
                </a:solidFill>
                <a:latin typeface="Roboto Mono"/>
                <a:ea typeface="Roboto Mono"/>
                <a:cs typeface="Roboto Mono"/>
                <a:sym typeface="Roboto Mono"/>
              </a:rPr>
              <a:t>urls</a:t>
            </a:r>
            <a:r>
              <a:rPr lang="en" sz="1600">
                <a:latin typeface="Roboto Mono"/>
                <a:ea typeface="Roboto Mono"/>
                <a:cs typeface="Roboto Mono"/>
                <a:sym typeface="Roboto Mono"/>
              </a:rPr>
              <a:t>.</a:t>
            </a:r>
            <a:r>
              <a:rPr lang="en" sz="1600">
                <a:solidFill>
                  <a:srgbClr val="572000"/>
                </a:solidFill>
                <a:latin typeface="Roboto Mono"/>
                <a:ea typeface="Roboto Mono"/>
                <a:cs typeface="Roboto Mono"/>
                <a:sym typeface="Roboto Mono"/>
              </a:rPr>
              <a:t>append</a:t>
            </a:r>
            <a:r>
              <a:rPr lang="en" sz="1600">
                <a:latin typeface="Roboto Mono"/>
                <a:ea typeface="Roboto Mono"/>
                <a:cs typeface="Roboto Mono"/>
                <a:sym typeface="Roboto Mono"/>
              </a:rPr>
              <a:t>(</a:t>
            </a:r>
            <a:r>
              <a:rPr lang="en" sz="1600">
                <a:solidFill>
                  <a:srgbClr val="1AB1CD"/>
                </a:solidFill>
                <a:latin typeface="Roboto Mono"/>
                <a:ea typeface="Roboto Mono"/>
                <a:cs typeface="Roboto Mono"/>
                <a:sym typeface="Roboto Mono"/>
              </a:rPr>
              <a:t>next_url</a:t>
            </a:r>
            <a:r>
              <a:rPr lang="en" sz="1600">
                <a:latin typeface="Roboto Mono"/>
                <a:ea typeface="Roboto Mono"/>
                <a:cs typeface="Roboto Mono"/>
                <a:sym typeface="Roboto Mono"/>
              </a:rPr>
              <a:t>)</a:t>
            </a:r>
            <a:endParaRPr sz="1600">
              <a:latin typeface="Roboto Mono"/>
              <a:ea typeface="Roboto Mono"/>
              <a:cs typeface="Roboto Mono"/>
              <a:sym typeface="Roboto Mono"/>
            </a:endParaRPr>
          </a:p>
        </p:txBody>
      </p:sp>
      <p:sp>
        <p:nvSpPr>
          <p:cNvPr id="601" name="Google Shape;601;p62"/>
          <p:cNvSpPr txBox="1"/>
          <p:nvPr/>
        </p:nvSpPr>
        <p:spPr>
          <a:xfrm>
            <a:off x="351125" y="977450"/>
            <a:ext cx="60357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700080"/>
                </a:solidFill>
                <a:latin typeface="Roboto Mono"/>
                <a:ea typeface="Roboto Mono"/>
                <a:cs typeface="Roboto Mono"/>
                <a:sym typeface="Roboto Mono"/>
              </a:rPr>
              <a:t>while</a:t>
            </a:r>
            <a:r>
              <a:rPr lang="en" sz="1600">
                <a:latin typeface="Roboto Mono Medium"/>
                <a:ea typeface="Roboto Mono Medium"/>
                <a:cs typeface="Roboto Mono Medium"/>
                <a:sym typeface="Roboto Mono Medium"/>
              </a:rPr>
              <a:t> </a:t>
            </a:r>
            <a:r>
              <a:rPr lang="en" sz="1600">
                <a:solidFill>
                  <a:srgbClr val="3000A0"/>
                </a:solidFill>
                <a:latin typeface="Roboto Mono Medium"/>
                <a:ea typeface="Roboto Mono Medium"/>
                <a:cs typeface="Roboto Mono Medium"/>
                <a:sym typeface="Roboto Mono Medium"/>
              </a:rPr>
              <a:t>len</a:t>
            </a:r>
            <a:r>
              <a:rPr lang="en" sz="1600">
                <a:latin typeface="Roboto Mono Medium"/>
                <a:ea typeface="Roboto Mono Medium"/>
                <a:cs typeface="Roboto Mono Medium"/>
                <a:sym typeface="Roboto Mono Medium"/>
              </a:rPr>
              <a:t>(</a:t>
            </a:r>
            <a:r>
              <a:rPr lang="en" sz="1600">
                <a:solidFill>
                  <a:srgbClr val="1AB1CD"/>
                </a:solidFill>
                <a:latin typeface="Roboto Mono Medium"/>
                <a:ea typeface="Roboto Mono Medium"/>
                <a:cs typeface="Roboto Mono Medium"/>
                <a:sym typeface="Roboto Mono Medium"/>
              </a:rPr>
              <a:t>urls</a:t>
            </a:r>
            <a:r>
              <a:rPr lang="en" sz="1600">
                <a:latin typeface="Roboto Mono Medium"/>
                <a:ea typeface="Roboto Mono Medium"/>
                <a:cs typeface="Roboto Mono Medium"/>
                <a:sym typeface="Roboto Mono Medium"/>
              </a:rPr>
              <a:t>) </a:t>
            </a:r>
            <a:r>
              <a:rPr b="1" lang="en" sz="1600">
                <a:solidFill>
                  <a:srgbClr val="EE11FF"/>
                </a:solidFill>
                <a:latin typeface="Roboto Mono"/>
                <a:ea typeface="Roboto Mono"/>
                <a:cs typeface="Roboto Mono"/>
                <a:sym typeface="Roboto Mono"/>
              </a:rPr>
              <a:t>&gt;</a:t>
            </a:r>
            <a:r>
              <a:rPr lang="en" sz="1600">
                <a:latin typeface="Roboto Mono Medium"/>
                <a:ea typeface="Roboto Mono Medium"/>
                <a:cs typeface="Roboto Mono Medium"/>
                <a:sym typeface="Roboto Mono Medium"/>
              </a:rPr>
              <a:t> </a:t>
            </a:r>
            <a:r>
              <a:rPr lang="en" sz="1600">
                <a:solidFill>
                  <a:srgbClr val="106040"/>
                </a:solidFill>
                <a:latin typeface="Roboto Mono Medium"/>
                <a:ea typeface="Roboto Mono Medium"/>
                <a:cs typeface="Roboto Mono Medium"/>
                <a:sym typeface="Roboto Mono Medium"/>
              </a:rPr>
              <a:t>0</a:t>
            </a:r>
            <a:r>
              <a:rPr lang="en" sz="1600">
                <a:latin typeface="Roboto Mono Medium"/>
                <a:ea typeface="Roboto Mono Medium"/>
                <a:cs typeface="Roboto Mono Medium"/>
                <a:sym typeface="Roboto Mono Medium"/>
              </a:rPr>
              <a:t>:</a:t>
            </a:r>
            <a:endParaRPr sz="1600">
              <a:latin typeface="Roboto Mono Medium"/>
              <a:ea typeface="Roboto Mono Medium"/>
              <a:cs typeface="Roboto Mono Medium"/>
              <a:sym typeface="Roboto Mono Medium"/>
            </a:endParaRPr>
          </a:p>
        </p:txBody>
      </p:sp>
      <p:sp>
        <p:nvSpPr>
          <p:cNvPr id="602" name="Google Shape;602;p62"/>
          <p:cNvSpPr txBox="1"/>
          <p:nvPr/>
        </p:nvSpPr>
        <p:spPr>
          <a:xfrm>
            <a:off x="6491050" y="1879000"/>
            <a:ext cx="2723400" cy="2116200"/>
          </a:xfrm>
          <a:prstGeom prst="rect">
            <a:avLst/>
          </a:prstGeom>
          <a:noFill/>
          <a:ln cap="flat" cmpd="sng" w="9525">
            <a:solidFill>
              <a:srgbClr val="A0101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chemeClr val="dk1"/>
                </a:solidFill>
                <a:latin typeface="Archivo"/>
                <a:ea typeface="Archivo"/>
                <a:cs typeface="Archivo"/>
                <a:sym typeface="Archivo"/>
              </a:rPr>
              <a:t>But doing it </a:t>
            </a:r>
            <a:r>
              <a:rPr i="1" lang="en" sz="2000">
                <a:solidFill>
                  <a:schemeClr val="dk1"/>
                </a:solidFill>
                <a:latin typeface="Archivo"/>
                <a:ea typeface="Archivo"/>
                <a:cs typeface="Archivo"/>
                <a:sym typeface="Archivo"/>
              </a:rPr>
              <a:t>Sequentially</a:t>
            </a:r>
            <a:r>
              <a:rPr i="1" lang="en" sz="2000">
                <a:solidFill>
                  <a:schemeClr val="dk1"/>
                </a:solidFill>
                <a:latin typeface="Archivo"/>
                <a:ea typeface="Archivo"/>
                <a:cs typeface="Archivo"/>
                <a:sym typeface="Archivo"/>
              </a:rPr>
              <a:t> for each Page and that too for each version is </a:t>
            </a:r>
            <a:endParaRPr i="1" sz="2000">
              <a:solidFill>
                <a:schemeClr val="dk1"/>
              </a:solidFill>
              <a:latin typeface="Archivo"/>
              <a:ea typeface="Archivo"/>
              <a:cs typeface="Archivo"/>
              <a:sym typeface="Archivo"/>
            </a:endParaRPr>
          </a:p>
          <a:p>
            <a:pPr indent="0" lvl="0" marL="0" rtl="0" algn="l">
              <a:spcBef>
                <a:spcPts val="0"/>
              </a:spcBef>
              <a:spcAft>
                <a:spcPts val="0"/>
              </a:spcAft>
              <a:buNone/>
            </a:pPr>
            <a:r>
              <a:rPr i="1" lang="en" sz="2000">
                <a:solidFill>
                  <a:srgbClr val="FF0000"/>
                </a:solidFill>
                <a:latin typeface="Archivo"/>
                <a:ea typeface="Archivo"/>
                <a:cs typeface="Archivo"/>
                <a:sym typeface="Archivo"/>
              </a:rPr>
              <a:t>REALLY SLOW!!!!!</a:t>
            </a:r>
            <a:endParaRPr i="1" sz="2000">
              <a:solidFill>
                <a:srgbClr val="FF0000"/>
              </a:solidFill>
              <a:latin typeface="Archivo"/>
              <a:ea typeface="Archivo"/>
              <a:cs typeface="Archivo"/>
              <a:sym typeface="Archiv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3"/>
          <p:cNvSpPr txBox="1"/>
          <p:nvPr>
            <p:ph type="title"/>
          </p:nvPr>
        </p:nvSpPr>
        <p:spPr>
          <a:xfrm>
            <a:off x="217025" y="253138"/>
            <a:ext cx="79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Optimizing the Docload Tests</a:t>
            </a:r>
            <a:endParaRPr sz="3300"/>
          </a:p>
        </p:txBody>
      </p:sp>
      <p:pic>
        <p:nvPicPr>
          <p:cNvPr id="608" name="Google Shape;608;p63"/>
          <p:cNvPicPr preferRelativeResize="0"/>
          <p:nvPr/>
        </p:nvPicPr>
        <p:blipFill>
          <a:blip r:embed="rId3">
            <a:alphaModFix/>
          </a:blip>
          <a:stretch>
            <a:fillRect/>
          </a:stretch>
        </p:blipFill>
        <p:spPr>
          <a:xfrm>
            <a:off x="8278889" y="63135"/>
            <a:ext cx="739275" cy="762726"/>
          </a:xfrm>
          <a:prstGeom prst="rect">
            <a:avLst/>
          </a:prstGeom>
          <a:noFill/>
          <a:ln>
            <a:noFill/>
          </a:ln>
        </p:spPr>
      </p:pic>
      <p:pic>
        <p:nvPicPr>
          <p:cNvPr id="609" name="Google Shape;609;p63"/>
          <p:cNvPicPr preferRelativeResize="0"/>
          <p:nvPr/>
        </p:nvPicPr>
        <p:blipFill>
          <a:blip r:embed="rId4">
            <a:alphaModFix/>
          </a:blip>
          <a:stretch>
            <a:fillRect/>
          </a:stretch>
        </p:blipFill>
        <p:spPr>
          <a:xfrm>
            <a:off x="152400" y="978238"/>
            <a:ext cx="4104949" cy="4012862"/>
          </a:xfrm>
          <a:prstGeom prst="rect">
            <a:avLst/>
          </a:prstGeom>
          <a:noFill/>
          <a:ln>
            <a:noFill/>
          </a:ln>
        </p:spPr>
      </p:pic>
      <p:sp>
        <p:nvSpPr>
          <p:cNvPr id="610" name="Google Shape;610;p63"/>
          <p:cNvSpPr txBox="1"/>
          <p:nvPr/>
        </p:nvSpPr>
        <p:spPr>
          <a:xfrm>
            <a:off x="4574100" y="1689200"/>
            <a:ext cx="3985800" cy="22017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chemeClr val="dk1"/>
              </a:buClr>
              <a:buSzPts val="1800"/>
              <a:buFont typeface="Archivo"/>
              <a:buChar char="●"/>
            </a:pPr>
            <a:r>
              <a:rPr lang="en" sz="1800">
                <a:solidFill>
                  <a:schemeClr val="dk1"/>
                </a:solidFill>
                <a:latin typeface="Archivo"/>
                <a:ea typeface="Archivo"/>
                <a:cs typeface="Archivo"/>
                <a:sym typeface="Archivo"/>
              </a:rPr>
              <a:t>Use </a:t>
            </a:r>
            <a:r>
              <a:rPr b="1" lang="en" sz="1800">
                <a:solidFill>
                  <a:schemeClr val="dk1"/>
                </a:solidFill>
                <a:latin typeface="Archivo"/>
                <a:ea typeface="Archivo"/>
                <a:cs typeface="Archivo"/>
                <a:sym typeface="Archivo"/>
              </a:rPr>
              <a:t>A lighter Alternative</a:t>
            </a:r>
            <a:r>
              <a:rPr lang="en" sz="1800">
                <a:solidFill>
                  <a:schemeClr val="dk1"/>
                </a:solidFill>
                <a:latin typeface="Roboto Mono Medium"/>
                <a:ea typeface="Roboto Mono Medium"/>
                <a:cs typeface="Roboto Mono Medium"/>
                <a:sym typeface="Roboto Mono Medium"/>
              </a:rPr>
              <a:t> </a:t>
            </a:r>
            <a:r>
              <a:rPr lang="en" sz="1800">
                <a:solidFill>
                  <a:schemeClr val="dk1"/>
                </a:solidFill>
                <a:latin typeface="Archivo"/>
                <a:ea typeface="Archivo"/>
                <a:cs typeface="Archivo"/>
                <a:sym typeface="Archivo"/>
              </a:rPr>
              <a:t>to scan Documentation.</a:t>
            </a:r>
            <a:endParaRPr sz="1800">
              <a:solidFill>
                <a:schemeClr val="dk1"/>
              </a:solidFill>
              <a:latin typeface="Archivo"/>
              <a:ea typeface="Archivo"/>
              <a:cs typeface="Archivo"/>
              <a:sym typeface="Archivo"/>
            </a:endParaRPr>
          </a:p>
          <a:p>
            <a:pPr indent="-342900" lvl="0" marL="457200" rtl="0" algn="l">
              <a:lnSpc>
                <a:spcPct val="200000"/>
              </a:lnSpc>
              <a:spcBef>
                <a:spcPts val="0"/>
              </a:spcBef>
              <a:spcAft>
                <a:spcPts val="0"/>
              </a:spcAft>
              <a:buClr>
                <a:schemeClr val="dk1"/>
              </a:buClr>
              <a:buSzPts val="1800"/>
              <a:buFont typeface="Archivo"/>
              <a:buChar char="●"/>
            </a:pPr>
            <a:r>
              <a:rPr lang="en" sz="1800">
                <a:solidFill>
                  <a:schemeClr val="dk1"/>
                </a:solidFill>
                <a:latin typeface="Archivo"/>
                <a:ea typeface="Archivo"/>
                <a:cs typeface="Archivo"/>
                <a:sym typeface="Archivo"/>
              </a:rPr>
              <a:t>Conduct All the Tests in Parallel.</a:t>
            </a:r>
            <a:endParaRPr sz="1800">
              <a:solidFill>
                <a:schemeClr val="dk1"/>
              </a:solidFill>
              <a:latin typeface="Archivo"/>
              <a:ea typeface="Archivo"/>
              <a:cs typeface="Archivo"/>
              <a:sym typeface="Archivo"/>
            </a:endParaRPr>
          </a:p>
        </p:txBody>
      </p:sp>
      <p:sp>
        <p:nvSpPr>
          <p:cNvPr id="611" name="Google Shape;611;p63"/>
          <p:cNvSpPr txBox="1"/>
          <p:nvPr/>
        </p:nvSpPr>
        <p:spPr>
          <a:xfrm>
            <a:off x="4498200" y="3814900"/>
            <a:ext cx="4365300" cy="10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F9900"/>
                </a:solidFill>
                <a:latin typeface="Archivo"/>
                <a:ea typeface="Archivo"/>
                <a:cs typeface="Archivo"/>
                <a:sym typeface="Archivo"/>
              </a:rPr>
              <a:t>20+hrs </a:t>
            </a:r>
            <a:r>
              <a:rPr lang="en" sz="2600">
                <a:solidFill>
                  <a:schemeClr val="dk1"/>
                </a:solidFill>
                <a:latin typeface="Archivo"/>
                <a:ea typeface="Archivo"/>
                <a:cs typeface="Archivo"/>
                <a:sym typeface="Archivo"/>
              </a:rPr>
              <a:t> -&gt;  </a:t>
            </a:r>
            <a:r>
              <a:rPr b="1" lang="en" sz="2600">
                <a:solidFill>
                  <a:srgbClr val="1AB1CD"/>
                </a:solidFill>
                <a:latin typeface="Archivo"/>
                <a:ea typeface="Archivo"/>
                <a:cs typeface="Archivo"/>
                <a:sym typeface="Archivo"/>
              </a:rPr>
              <a:t>5 hrs</a:t>
            </a:r>
            <a:r>
              <a:rPr lang="en" sz="2600">
                <a:solidFill>
                  <a:schemeClr val="dk1"/>
                </a:solidFill>
                <a:latin typeface="Archivo"/>
                <a:ea typeface="Archivo"/>
                <a:cs typeface="Archivo"/>
                <a:sym typeface="Archivo"/>
              </a:rPr>
              <a:t>  -&gt;  </a:t>
            </a:r>
            <a:r>
              <a:rPr b="1" lang="en" sz="2600">
                <a:solidFill>
                  <a:srgbClr val="38761D"/>
                </a:solidFill>
                <a:latin typeface="Archivo"/>
                <a:ea typeface="Archivo"/>
                <a:cs typeface="Archivo"/>
                <a:sym typeface="Archivo"/>
              </a:rPr>
              <a:t>5 mins!</a:t>
            </a:r>
            <a:endParaRPr b="1" sz="2600">
              <a:solidFill>
                <a:srgbClr val="38761D"/>
              </a:solidFill>
              <a:latin typeface="Archivo"/>
              <a:ea typeface="Archivo"/>
              <a:cs typeface="Archivo"/>
              <a:sym typeface="Archivo"/>
            </a:endParaRPr>
          </a:p>
        </p:txBody>
      </p:sp>
      <p:grpSp>
        <p:nvGrpSpPr>
          <p:cNvPr id="612" name="Google Shape;612;p63"/>
          <p:cNvGrpSpPr/>
          <p:nvPr/>
        </p:nvGrpSpPr>
        <p:grpSpPr>
          <a:xfrm>
            <a:off x="6519889" y="253153"/>
            <a:ext cx="825141" cy="703779"/>
            <a:chOff x="4811863" y="3925917"/>
            <a:chExt cx="400748" cy="343391"/>
          </a:xfrm>
        </p:grpSpPr>
        <p:sp>
          <p:nvSpPr>
            <p:cNvPr id="613" name="Google Shape;613;p63"/>
            <p:cNvSpPr/>
            <p:nvPr/>
          </p:nvSpPr>
          <p:spPr>
            <a:xfrm>
              <a:off x="4811863" y="3955527"/>
              <a:ext cx="87234" cy="298875"/>
            </a:xfrm>
            <a:custGeom>
              <a:rect b="b" l="l" r="r" t="t"/>
              <a:pathLst>
                <a:path extrusionOk="0" h="13475" w="3933">
                  <a:moveTo>
                    <a:pt x="1975" y="10672"/>
                  </a:moveTo>
                  <a:cubicBezTo>
                    <a:pt x="2435" y="10672"/>
                    <a:pt x="2881" y="10798"/>
                    <a:pt x="3274" y="11035"/>
                  </a:cubicBezTo>
                  <a:lnTo>
                    <a:pt x="2889" y="11548"/>
                  </a:lnTo>
                  <a:cubicBezTo>
                    <a:pt x="2608" y="11392"/>
                    <a:pt x="2295" y="11311"/>
                    <a:pt x="1969" y="11311"/>
                  </a:cubicBezTo>
                  <a:cubicBezTo>
                    <a:pt x="1643" y="11311"/>
                    <a:pt x="1328" y="11395"/>
                    <a:pt x="1049" y="11548"/>
                  </a:cubicBezTo>
                  <a:lnTo>
                    <a:pt x="667" y="11035"/>
                  </a:lnTo>
                  <a:cubicBezTo>
                    <a:pt x="1060" y="10798"/>
                    <a:pt x="1506" y="10672"/>
                    <a:pt x="1975" y="10672"/>
                  </a:cubicBezTo>
                  <a:close/>
                  <a:moveTo>
                    <a:pt x="1966" y="11830"/>
                  </a:moveTo>
                  <a:cubicBezTo>
                    <a:pt x="2178" y="11830"/>
                    <a:pt x="2385" y="11880"/>
                    <a:pt x="2569" y="11969"/>
                  </a:cubicBezTo>
                  <a:lnTo>
                    <a:pt x="1966" y="12775"/>
                  </a:lnTo>
                  <a:lnTo>
                    <a:pt x="1364" y="11969"/>
                  </a:lnTo>
                  <a:cubicBezTo>
                    <a:pt x="1551" y="11880"/>
                    <a:pt x="1755" y="11830"/>
                    <a:pt x="1966" y="11830"/>
                  </a:cubicBezTo>
                  <a:close/>
                  <a:moveTo>
                    <a:pt x="1966" y="1"/>
                  </a:moveTo>
                  <a:cubicBezTo>
                    <a:pt x="1283" y="1"/>
                    <a:pt x="617" y="241"/>
                    <a:pt x="95" y="684"/>
                  </a:cubicBezTo>
                  <a:cubicBezTo>
                    <a:pt x="37" y="731"/>
                    <a:pt x="1" y="807"/>
                    <a:pt x="1" y="882"/>
                  </a:cubicBezTo>
                  <a:lnTo>
                    <a:pt x="1" y="7605"/>
                  </a:lnTo>
                  <a:cubicBezTo>
                    <a:pt x="1" y="7750"/>
                    <a:pt x="120" y="7867"/>
                    <a:pt x="263" y="7867"/>
                  </a:cubicBezTo>
                  <a:cubicBezTo>
                    <a:pt x="405" y="7867"/>
                    <a:pt x="525" y="7750"/>
                    <a:pt x="525" y="7605"/>
                  </a:cubicBezTo>
                  <a:lnTo>
                    <a:pt x="525" y="1007"/>
                  </a:lnTo>
                  <a:cubicBezTo>
                    <a:pt x="937" y="692"/>
                    <a:pt x="1448" y="522"/>
                    <a:pt x="1966" y="522"/>
                  </a:cubicBezTo>
                  <a:cubicBezTo>
                    <a:pt x="2491" y="522"/>
                    <a:pt x="2995" y="692"/>
                    <a:pt x="3411" y="1007"/>
                  </a:cubicBezTo>
                  <a:lnTo>
                    <a:pt x="3411" y="10513"/>
                  </a:lnTo>
                  <a:cubicBezTo>
                    <a:pt x="2968" y="10276"/>
                    <a:pt x="2480" y="10151"/>
                    <a:pt x="1966" y="10151"/>
                  </a:cubicBezTo>
                  <a:cubicBezTo>
                    <a:pt x="1453" y="10151"/>
                    <a:pt x="965" y="10276"/>
                    <a:pt x="525" y="10513"/>
                  </a:cubicBezTo>
                  <a:lnTo>
                    <a:pt x="525" y="8826"/>
                  </a:lnTo>
                  <a:cubicBezTo>
                    <a:pt x="525" y="8681"/>
                    <a:pt x="405" y="8564"/>
                    <a:pt x="263" y="8564"/>
                  </a:cubicBezTo>
                  <a:cubicBezTo>
                    <a:pt x="120" y="8564"/>
                    <a:pt x="1" y="8681"/>
                    <a:pt x="1" y="8826"/>
                  </a:cubicBezTo>
                  <a:lnTo>
                    <a:pt x="1" y="10940"/>
                  </a:lnTo>
                  <a:cubicBezTo>
                    <a:pt x="1" y="10999"/>
                    <a:pt x="17" y="11052"/>
                    <a:pt x="54" y="11099"/>
                  </a:cubicBezTo>
                  <a:lnTo>
                    <a:pt x="1757" y="13372"/>
                  </a:lnTo>
                  <a:cubicBezTo>
                    <a:pt x="1808" y="13436"/>
                    <a:pt x="1883" y="13475"/>
                    <a:pt x="1966" y="13475"/>
                  </a:cubicBezTo>
                  <a:cubicBezTo>
                    <a:pt x="2050" y="13475"/>
                    <a:pt x="2128" y="13436"/>
                    <a:pt x="2176" y="13372"/>
                  </a:cubicBezTo>
                  <a:lnTo>
                    <a:pt x="3879" y="11099"/>
                  </a:lnTo>
                  <a:cubicBezTo>
                    <a:pt x="3916" y="11052"/>
                    <a:pt x="3932" y="10999"/>
                    <a:pt x="3932" y="10940"/>
                  </a:cubicBezTo>
                  <a:lnTo>
                    <a:pt x="3932" y="882"/>
                  </a:lnTo>
                  <a:cubicBezTo>
                    <a:pt x="3932" y="807"/>
                    <a:pt x="3899" y="731"/>
                    <a:pt x="3838" y="684"/>
                  </a:cubicBezTo>
                  <a:cubicBezTo>
                    <a:pt x="3316" y="243"/>
                    <a:pt x="2650" y="1"/>
                    <a:pt x="1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3"/>
            <p:cNvSpPr/>
            <p:nvPr/>
          </p:nvSpPr>
          <p:spPr>
            <a:xfrm>
              <a:off x="4923695" y="3925917"/>
              <a:ext cx="107396" cy="343391"/>
            </a:xfrm>
            <a:custGeom>
              <a:rect b="b" l="l" r="r" t="t"/>
              <a:pathLst>
                <a:path extrusionOk="0" h="15482" w="4842">
                  <a:moveTo>
                    <a:pt x="831" y="0"/>
                  </a:moveTo>
                  <a:cubicBezTo>
                    <a:pt x="371" y="0"/>
                    <a:pt x="0" y="374"/>
                    <a:pt x="0" y="834"/>
                  </a:cubicBezTo>
                  <a:lnTo>
                    <a:pt x="0" y="14651"/>
                  </a:lnTo>
                  <a:cubicBezTo>
                    <a:pt x="0" y="15111"/>
                    <a:pt x="371" y="15482"/>
                    <a:pt x="831" y="15482"/>
                  </a:cubicBezTo>
                  <a:lnTo>
                    <a:pt x="4007" y="15482"/>
                  </a:lnTo>
                  <a:cubicBezTo>
                    <a:pt x="4467" y="15482"/>
                    <a:pt x="4841" y="15111"/>
                    <a:pt x="4841" y="14651"/>
                  </a:cubicBezTo>
                  <a:lnTo>
                    <a:pt x="4841" y="834"/>
                  </a:lnTo>
                  <a:cubicBezTo>
                    <a:pt x="4841" y="374"/>
                    <a:pt x="4467" y="0"/>
                    <a:pt x="4007" y="0"/>
                  </a:cubicBezTo>
                  <a:lnTo>
                    <a:pt x="2401" y="0"/>
                  </a:lnTo>
                  <a:cubicBezTo>
                    <a:pt x="2256" y="0"/>
                    <a:pt x="2139" y="120"/>
                    <a:pt x="2139" y="262"/>
                  </a:cubicBezTo>
                  <a:cubicBezTo>
                    <a:pt x="2139" y="404"/>
                    <a:pt x="2256" y="524"/>
                    <a:pt x="2401" y="524"/>
                  </a:cubicBezTo>
                  <a:lnTo>
                    <a:pt x="4007" y="524"/>
                  </a:lnTo>
                  <a:cubicBezTo>
                    <a:pt x="4177" y="524"/>
                    <a:pt x="4317" y="664"/>
                    <a:pt x="4317" y="834"/>
                  </a:cubicBezTo>
                  <a:lnTo>
                    <a:pt x="4317" y="1138"/>
                  </a:lnTo>
                  <a:lnTo>
                    <a:pt x="3740" y="1138"/>
                  </a:lnTo>
                  <a:cubicBezTo>
                    <a:pt x="3595" y="1138"/>
                    <a:pt x="3477" y="1255"/>
                    <a:pt x="3477" y="1397"/>
                  </a:cubicBezTo>
                  <a:cubicBezTo>
                    <a:pt x="3477" y="1542"/>
                    <a:pt x="3595" y="1659"/>
                    <a:pt x="3740" y="1659"/>
                  </a:cubicBezTo>
                  <a:lnTo>
                    <a:pt x="4317" y="1659"/>
                  </a:lnTo>
                  <a:lnTo>
                    <a:pt x="4317" y="2404"/>
                  </a:lnTo>
                  <a:lnTo>
                    <a:pt x="3238" y="2404"/>
                  </a:lnTo>
                  <a:cubicBezTo>
                    <a:pt x="3095" y="2404"/>
                    <a:pt x="2976" y="2524"/>
                    <a:pt x="2976" y="2666"/>
                  </a:cubicBezTo>
                  <a:cubicBezTo>
                    <a:pt x="2976" y="2811"/>
                    <a:pt x="3095" y="2928"/>
                    <a:pt x="3238" y="2928"/>
                  </a:cubicBezTo>
                  <a:lnTo>
                    <a:pt x="4317" y="2928"/>
                  </a:lnTo>
                  <a:lnTo>
                    <a:pt x="4317" y="3673"/>
                  </a:lnTo>
                  <a:lnTo>
                    <a:pt x="3740" y="3673"/>
                  </a:lnTo>
                  <a:cubicBezTo>
                    <a:pt x="3595" y="3673"/>
                    <a:pt x="3477" y="3792"/>
                    <a:pt x="3477" y="3935"/>
                  </a:cubicBezTo>
                  <a:cubicBezTo>
                    <a:pt x="3477" y="4077"/>
                    <a:pt x="3595" y="4197"/>
                    <a:pt x="3740" y="4197"/>
                  </a:cubicBezTo>
                  <a:lnTo>
                    <a:pt x="4317" y="4197"/>
                  </a:lnTo>
                  <a:lnTo>
                    <a:pt x="4317" y="4941"/>
                  </a:lnTo>
                  <a:lnTo>
                    <a:pt x="3740" y="4941"/>
                  </a:lnTo>
                  <a:cubicBezTo>
                    <a:pt x="3595" y="4941"/>
                    <a:pt x="3477" y="5061"/>
                    <a:pt x="3477" y="5203"/>
                  </a:cubicBezTo>
                  <a:cubicBezTo>
                    <a:pt x="3477" y="5346"/>
                    <a:pt x="3595" y="5466"/>
                    <a:pt x="3740" y="5466"/>
                  </a:cubicBezTo>
                  <a:lnTo>
                    <a:pt x="4317" y="5466"/>
                  </a:lnTo>
                  <a:lnTo>
                    <a:pt x="4317" y="6210"/>
                  </a:lnTo>
                  <a:lnTo>
                    <a:pt x="3238" y="6210"/>
                  </a:lnTo>
                  <a:cubicBezTo>
                    <a:pt x="3095" y="6210"/>
                    <a:pt x="2976" y="6330"/>
                    <a:pt x="2976" y="6472"/>
                  </a:cubicBezTo>
                  <a:cubicBezTo>
                    <a:pt x="2976" y="6614"/>
                    <a:pt x="3095" y="6734"/>
                    <a:pt x="3238" y="6734"/>
                  </a:cubicBezTo>
                  <a:lnTo>
                    <a:pt x="4317" y="6734"/>
                  </a:lnTo>
                  <a:lnTo>
                    <a:pt x="4317" y="7479"/>
                  </a:lnTo>
                  <a:lnTo>
                    <a:pt x="3740" y="7479"/>
                  </a:lnTo>
                  <a:cubicBezTo>
                    <a:pt x="3595" y="7479"/>
                    <a:pt x="3477" y="7599"/>
                    <a:pt x="3477" y="7741"/>
                  </a:cubicBezTo>
                  <a:cubicBezTo>
                    <a:pt x="3477" y="7883"/>
                    <a:pt x="3595" y="8003"/>
                    <a:pt x="3740" y="8003"/>
                  </a:cubicBezTo>
                  <a:lnTo>
                    <a:pt x="4317" y="8003"/>
                  </a:lnTo>
                  <a:lnTo>
                    <a:pt x="4317" y="8748"/>
                  </a:lnTo>
                  <a:lnTo>
                    <a:pt x="3740" y="8748"/>
                  </a:lnTo>
                  <a:cubicBezTo>
                    <a:pt x="3595" y="8748"/>
                    <a:pt x="3477" y="8867"/>
                    <a:pt x="3477" y="9010"/>
                  </a:cubicBezTo>
                  <a:cubicBezTo>
                    <a:pt x="3477" y="9152"/>
                    <a:pt x="3595" y="9272"/>
                    <a:pt x="3740" y="9272"/>
                  </a:cubicBezTo>
                  <a:lnTo>
                    <a:pt x="4317" y="9272"/>
                  </a:lnTo>
                  <a:lnTo>
                    <a:pt x="4317" y="10016"/>
                  </a:lnTo>
                  <a:lnTo>
                    <a:pt x="3238" y="10016"/>
                  </a:lnTo>
                  <a:cubicBezTo>
                    <a:pt x="3095" y="10016"/>
                    <a:pt x="2976" y="10136"/>
                    <a:pt x="2976" y="10278"/>
                  </a:cubicBezTo>
                  <a:cubicBezTo>
                    <a:pt x="2976" y="10421"/>
                    <a:pt x="3095" y="10541"/>
                    <a:pt x="3238" y="10541"/>
                  </a:cubicBezTo>
                  <a:lnTo>
                    <a:pt x="4317" y="10541"/>
                  </a:lnTo>
                  <a:lnTo>
                    <a:pt x="4317" y="11285"/>
                  </a:lnTo>
                  <a:lnTo>
                    <a:pt x="3740" y="11285"/>
                  </a:lnTo>
                  <a:cubicBezTo>
                    <a:pt x="3595" y="11285"/>
                    <a:pt x="3477" y="11405"/>
                    <a:pt x="3477" y="11547"/>
                  </a:cubicBezTo>
                  <a:cubicBezTo>
                    <a:pt x="3477" y="11689"/>
                    <a:pt x="3595" y="11809"/>
                    <a:pt x="3740" y="11809"/>
                  </a:cubicBezTo>
                  <a:lnTo>
                    <a:pt x="4317" y="11809"/>
                  </a:lnTo>
                  <a:lnTo>
                    <a:pt x="4317" y="12554"/>
                  </a:lnTo>
                  <a:lnTo>
                    <a:pt x="3740" y="12554"/>
                  </a:lnTo>
                  <a:cubicBezTo>
                    <a:pt x="3595" y="12554"/>
                    <a:pt x="3477" y="12674"/>
                    <a:pt x="3477" y="12816"/>
                  </a:cubicBezTo>
                  <a:cubicBezTo>
                    <a:pt x="3477" y="12958"/>
                    <a:pt x="3595" y="13078"/>
                    <a:pt x="3740" y="13078"/>
                  </a:cubicBezTo>
                  <a:lnTo>
                    <a:pt x="4317" y="13078"/>
                  </a:lnTo>
                  <a:lnTo>
                    <a:pt x="4317" y="13823"/>
                  </a:lnTo>
                  <a:lnTo>
                    <a:pt x="3238" y="13823"/>
                  </a:lnTo>
                  <a:cubicBezTo>
                    <a:pt x="3095" y="13823"/>
                    <a:pt x="2976" y="13943"/>
                    <a:pt x="2976" y="14085"/>
                  </a:cubicBezTo>
                  <a:cubicBezTo>
                    <a:pt x="2976" y="14227"/>
                    <a:pt x="3095" y="14347"/>
                    <a:pt x="3238" y="14347"/>
                  </a:cubicBezTo>
                  <a:lnTo>
                    <a:pt x="4317" y="14347"/>
                  </a:lnTo>
                  <a:lnTo>
                    <a:pt x="4317" y="14651"/>
                  </a:lnTo>
                  <a:cubicBezTo>
                    <a:pt x="4317" y="14821"/>
                    <a:pt x="4177" y="14960"/>
                    <a:pt x="4007" y="14960"/>
                  </a:cubicBezTo>
                  <a:lnTo>
                    <a:pt x="831" y="14960"/>
                  </a:lnTo>
                  <a:cubicBezTo>
                    <a:pt x="661" y="14960"/>
                    <a:pt x="522" y="14821"/>
                    <a:pt x="522" y="14651"/>
                  </a:cubicBezTo>
                  <a:lnTo>
                    <a:pt x="522" y="834"/>
                  </a:lnTo>
                  <a:cubicBezTo>
                    <a:pt x="522" y="661"/>
                    <a:pt x="661" y="521"/>
                    <a:pt x="831" y="521"/>
                  </a:cubicBezTo>
                  <a:lnTo>
                    <a:pt x="1180" y="521"/>
                  </a:lnTo>
                  <a:cubicBezTo>
                    <a:pt x="1325" y="521"/>
                    <a:pt x="1442" y="404"/>
                    <a:pt x="1442" y="262"/>
                  </a:cubicBezTo>
                  <a:cubicBezTo>
                    <a:pt x="1442" y="117"/>
                    <a:pt x="1325" y="0"/>
                    <a:pt x="1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3"/>
            <p:cNvSpPr/>
            <p:nvPr/>
          </p:nvSpPr>
          <p:spPr>
            <a:xfrm>
              <a:off x="5049123" y="3929976"/>
              <a:ext cx="163489" cy="323007"/>
            </a:xfrm>
            <a:custGeom>
              <a:rect b="b" l="l" r="r" t="t"/>
              <a:pathLst>
                <a:path extrusionOk="0" h="14563" w="7371">
                  <a:moveTo>
                    <a:pt x="3584" y="0"/>
                  </a:moveTo>
                  <a:cubicBezTo>
                    <a:pt x="2647" y="0"/>
                    <a:pt x="1731" y="368"/>
                    <a:pt x="1052" y="1047"/>
                  </a:cubicBezTo>
                  <a:cubicBezTo>
                    <a:pt x="374" y="1724"/>
                    <a:pt x="0" y="2619"/>
                    <a:pt x="0" y="3576"/>
                  </a:cubicBezTo>
                  <a:cubicBezTo>
                    <a:pt x="0" y="4530"/>
                    <a:pt x="374" y="5430"/>
                    <a:pt x="1052" y="6102"/>
                  </a:cubicBezTo>
                  <a:cubicBezTo>
                    <a:pt x="1079" y="6130"/>
                    <a:pt x="1107" y="6158"/>
                    <a:pt x="1138" y="6186"/>
                  </a:cubicBezTo>
                  <a:lnTo>
                    <a:pt x="1138" y="13121"/>
                  </a:lnTo>
                  <a:cubicBezTo>
                    <a:pt x="1138" y="13916"/>
                    <a:pt x="1782" y="14563"/>
                    <a:pt x="2577" y="14563"/>
                  </a:cubicBezTo>
                  <a:lnTo>
                    <a:pt x="3366" y="14563"/>
                  </a:lnTo>
                  <a:cubicBezTo>
                    <a:pt x="4161" y="14563"/>
                    <a:pt x="4805" y="13916"/>
                    <a:pt x="4805" y="13121"/>
                  </a:cubicBezTo>
                  <a:lnTo>
                    <a:pt x="4805" y="11197"/>
                  </a:lnTo>
                  <a:cubicBezTo>
                    <a:pt x="4805" y="11055"/>
                    <a:pt x="4685" y="10938"/>
                    <a:pt x="4543" y="10938"/>
                  </a:cubicBezTo>
                  <a:cubicBezTo>
                    <a:pt x="4401" y="10938"/>
                    <a:pt x="4281" y="11055"/>
                    <a:pt x="4281" y="11197"/>
                  </a:cubicBezTo>
                  <a:lnTo>
                    <a:pt x="4281" y="13121"/>
                  </a:lnTo>
                  <a:cubicBezTo>
                    <a:pt x="4281" y="13629"/>
                    <a:pt x="3871" y="14038"/>
                    <a:pt x="3366" y="14038"/>
                  </a:cubicBezTo>
                  <a:lnTo>
                    <a:pt x="2577" y="14038"/>
                  </a:lnTo>
                  <a:cubicBezTo>
                    <a:pt x="2072" y="14038"/>
                    <a:pt x="1659" y="13629"/>
                    <a:pt x="1659" y="13121"/>
                  </a:cubicBezTo>
                  <a:lnTo>
                    <a:pt x="1659" y="6066"/>
                  </a:lnTo>
                  <a:cubicBezTo>
                    <a:pt x="1659" y="5991"/>
                    <a:pt x="1629" y="5921"/>
                    <a:pt x="1570" y="5868"/>
                  </a:cubicBezTo>
                  <a:cubicBezTo>
                    <a:pt x="1520" y="5826"/>
                    <a:pt x="1470" y="5779"/>
                    <a:pt x="1420" y="5729"/>
                  </a:cubicBezTo>
                  <a:cubicBezTo>
                    <a:pt x="845" y="5154"/>
                    <a:pt x="525" y="4387"/>
                    <a:pt x="525" y="3570"/>
                  </a:cubicBezTo>
                  <a:cubicBezTo>
                    <a:pt x="525" y="2756"/>
                    <a:pt x="842" y="1989"/>
                    <a:pt x="1420" y="1415"/>
                  </a:cubicBezTo>
                  <a:cubicBezTo>
                    <a:pt x="2001" y="831"/>
                    <a:pt x="2780" y="519"/>
                    <a:pt x="3580" y="519"/>
                  </a:cubicBezTo>
                  <a:cubicBezTo>
                    <a:pt x="3706" y="519"/>
                    <a:pt x="3831" y="527"/>
                    <a:pt x="3957" y="542"/>
                  </a:cubicBezTo>
                  <a:lnTo>
                    <a:pt x="2253" y="2246"/>
                  </a:lnTo>
                  <a:cubicBezTo>
                    <a:pt x="2184" y="2316"/>
                    <a:pt x="2159" y="2413"/>
                    <a:pt x="2186" y="2508"/>
                  </a:cubicBezTo>
                  <a:lnTo>
                    <a:pt x="2716" y="4259"/>
                  </a:lnTo>
                  <a:cubicBezTo>
                    <a:pt x="2741" y="4343"/>
                    <a:pt x="2808" y="4407"/>
                    <a:pt x="2892" y="4432"/>
                  </a:cubicBezTo>
                  <a:lnTo>
                    <a:pt x="4643" y="4962"/>
                  </a:lnTo>
                  <a:cubicBezTo>
                    <a:pt x="4668" y="4969"/>
                    <a:pt x="4693" y="4973"/>
                    <a:pt x="4718" y="4973"/>
                  </a:cubicBezTo>
                  <a:cubicBezTo>
                    <a:pt x="4787" y="4973"/>
                    <a:pt x="4854" y="4946"/>
                    <a:pt x="4905" y="4895"/>
                  </a:cubicBezTo>
                  <a:lnTo>
                    <a:pt x="6609" y="3191"/>
                  </a:lnTo>
                  <a:lnTo>
                    <a:pt x="6609" y="3191"/>
                  </a:lnTo>
                  <a:cubicBezTo>
                    <a:pt x="6726" y="4120"/>
                    <a:pt x="6411" y="5057"/>
                    <a:pt x="5739" y="5729"/>
                  </a:cubicBezTo>
                  <a:cubicBezTo>
                    <a:pt x="5382" y="6086"/>
                    <a:pt x="4947" y="6345"/>
                    <a:pt x="4470" y="6493"/>
                  </a:cubicBezTo>
                  <a:cubicBezTo>
                    <a:pt x="4359" y="6526"/>
                    <a:pt x="4286" y="6629"/>
                    <a:pt x="4286" y="6744"/>
                  </a:cubicBezTo>
                  <a:lnTo>
                    <a:pt x="4286" y="9978"/>
                  </a:lnTo>
                  <a:cubicBezTo>
                    <a:pt x="4286" y="10121"/>
                    <a:pt x="4403" y="10240"/>
                    <a:pt x="4546" y="10240"/>
                  </a:cubicBezTo>
                  <a:cubicBezTo>
                    <a:pt x="4691" y="10240"/>
                    <a:pt x="4808" y="10121"/>
                    <a:pt x="4808" y="9978"/>
                  </a:cubicBezTo>
                  <a:lnTo>
                    <a:pt x="4808" y="6931"/>
                  </a:lnTo>
                  <a:cubicBezTo>
                    <a:pt x="5296" y="6755"/>
                    <a:pt x="5742" y="6468"/>
                    <a:pt x="6107" y="6102"/>
                  </a:cubicBezTo>
                  <a:cubicBezTo>
                    <a:pt x="7022" y="5182"/>
                    <a:pt x="7370" y="3841"/>
                    <a:pt x="7013" y="2592"/>
                  </a:cubicBezTo>
                  <a:cubicBezTo>
                    <a:pt x="6991" y="2500"/>
                    <a:pt x="6916" y="2435"/>
                    <a:pt x="6829" y="2410"/>
                  </a:cubicBezTo>
                  <a:cubicBezTo>
                    <a:pt x="6808" y="2404"/>
                    <a:pt x="6785" y="2401"/>
                    <a:pt x="6763" y="2401"/>
                  </a:cubicBezTo>
                  <a:cubicBezTo>
                    <a:pt x="6695" y="2401"/>
                    <a:pt x="6629" y="2430"/>
                    <a:pt x="6578" y="2480"/>
                  </a:cubicBezTo>
                  <a:lnTo>
                    <a:pt x="4640" y="4418"/>
                  </a:lnTo>
                  <a:lnTo>
                    <a:pt x="3174" y="3975"/>
                  </a:lnTo>
                  <a:lnTo>
                    <a:pt x="2730" y="2508"/>
                  </a:lnTo>
                  <a:lnTo>
                    <a:pt x="4668" y="570"/>
                  </a:lnTo>
                  <a:cubicBezTo>
                    <a:pt x="4735" y="503"/>
                    <a:pt x="4760" y="411"/>
                    <a:pt x="4738" y="319"/>
                  </a:cubicBezTo>
                  <a:cubicBezTo>
                    <a:pt x="4713" y="230"/>
                    <a:pt x="4643" y="160"/>
                    <a:pt x="4557" y="135"/>
                  </a:cubicBezTo>
                  <a:cubicBezTo>
                    <a:pt x="4236" y="45"/>
                    <a:pt x="3909" y="0"/>
                    <a:pt x="3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3"/>
            <p:cNvSpPr/>
            <p:nvPr/>
          </p:nvSpPr>
          <p:spPr>
            <a:xfrm>
              <a:off x="5094459" y="4185312"/>
              <a:ext cx="40966" cy="40966"/>
            </a:xfrm>
            <a:custGeom>
              <a:rect b="b" l="l" r="r" t="t"/>
              <a:pathLst>
                <a:path extrusionOk="0" h="1847" w="1847">
                  <a:moveTo>
                    <a:pt x="920" y="521"/>
                  </a:moveTo>
                  <a:cubicBezTo>
                    <a:pt x="1144" y="521"/>
                    <a:pt x="1322" y="703"/>
                    <a:pt x="1322" y="923"/>
                  </a:cubicBezTo>
                  <a:cubicBezTo>
                    <a:pt x="1322" y="1143"/>
                    <a:pt x="1144" y="1325"/>
                    <a:pt x="920" y="1325"/>
                  </a:cubicBezTo>
                  <a:cubicBezTo>
                    <a:pt x="697" y="1325"/>
                    <a:pt x="519" y="1146"/>
                    <a:pt x="519" y="923"/>
                  </a:cubicBezTo>
                  <a:cubicBezTo>
                    <a:pt x="519" y="703"/>
                    <a:pt x="697" y="521"/>
                    <a:pt x="920" y="521"/>
                  </a:cubicBezTo>
                  <a:close/>
                  <a:moveTo>
                    <a:pt x="923" y="0"/>
                  </a:moveTo>
                  <a:cubicBezTo>
                    <a:pt x="416" y="0"/>
                    <a:pt x="0" y="416"/>
                    <a:pt x="0" y="923"/>
                  </a:cubicBezTo>
                  <a:cubicBezTo>
                    <a:pt x="0" y="1433"/>
                    <a:pt x="416" y="1846"/>
                    <a:pt x="923" y="1846"/>
                  </a:cubicBezTo>
                  <a:cubicBezTo>
                    <a:pt x="1434" y="1846"/>
                    <a:pt x="1846" y="1433"/>
                    <a:pt x="1846" y="923"/>
                  </a:cubicBezTo>
                  <a:cubicBezTo>
                    <a:pt x="1846" y="413"/>
                    <a:pt x="1434" y="0"/>
                    <a:pt x="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Testing - Accessibility Tests </a:t>
            </a:r>
            <a:endParaRPr sz="3600"/>
          </a:p>
        </p:txBody>
      </p:sp>
      <p:sp>
        <p:nvSpPr>
          <p:cNvPr id="622" name="Google Shape;622;p64"/>
          <p:cNvSpPr txBox="1"/>
          <p:nvPr/>
        </p:nvSpPr>
        <p:spPr>
          <a:xfrm>
            <a:off x="825625" y="1632250"/>
            <a:ext cx="6073500" cy="265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200">
                <a:solidFill>
                  <a:schemeClr val="dk1"/>
                </a:solidFill>
                <a:latin typeface="Archivo"/>
                <a:ea typeface="Archivo"/>
                <a:cs typeface="Archivo"/>
                <a:sym typeface="Archivo"/>
              </a:rPr>
              <a:t>Why?</a:t>
            </a:r>
            <a:endParaRPr b="1" sz="2200">
              <a:solidFill>
                <a:schemeClr val="dk1"/>
              </a:solidFill>
              <a:latin typeface="Archivo"/>
              <a:ea typeface="Archivo"/>
              <a:cs typeface="Archivo"/>
              <a:sym typeface="Archivo"/>
            </a:endParaRPr>
          </a:p>
          <a:p>
            <a:pPr indent="-368300" lvl="0" marL="457200" rtl="0" algn="l">
              <a:lnSpc>
                <a:spcPct val="150000"/>
              </a:lnSpc>
              <a:spcBef>
                <a:spcPts val="0"/>
              </a:spcBef>
              <a:spcAft>
                <a:spcPts val="0"/>
              </a:spcAft>
              <a:buClr>
                <a:schemeClr val="dk1"/>
              </a:buClr>
              <a:buSzPts val="2200"/>
              <a:buFont typeface="Archivo"/>
              <a:buChar char="●"/>
            </a:pPr>
            <a:r>
              <a:rPr lang="en" sz="2200">
                <a:solidFill>
                  <a:schemeClr val="dk1"/>
                </a:solidFill>
                <a:latin typeface="Archivo"/>
                <a:ea typeface="Archivo"/>
                <a:cs typeface="Archivo"/>
                <a:sym typeface="Archivo"/>
              </a:rPr>
              <a:t>Ensuring Compliance with WCAG Standards</a:t>
            </a:r>
            <a:endParaRPr sz="2200">
              <a:solidFill>
                <a:schemeClr val="dk1"/>
              </a:solidFill>
              <a:latin typeface="Archivo"/>
              <a:ea typeface="Archivo"/>
              <a:cs typeface="Archivo"/>
              <a:sym typeface="Archivo"/>
            </a:endParaRPr>
          </a:p>
          <a:p>
            <a:pPr indent="-368300" lvl="0" marL="457200" rtl="0" algn="l">
              <a:lnSpc>
                <a:spcPct val="150000"/>
              </a:lnSpc>
              <a:spcBef>
                <a:spcPts val="0"/>
              </a:spcBef>
              <a:spcAft>
                <a:spcPts val="0"/>
              </a:spcAft>
              <a:buClr>
                <a:schemeClr val="dk1"/>
              </a:buClr>
              <a:buSzPts val="2200"/>
              <a:buFont typeface="Archivo"/>
              <a:buChar char="●"/>
            </a:pPr>
            <a:r>
              <a:rPr lang="en" sz="2200">
                <a:solidFill>
                  <a:schemeClr val="dk1"/>
                </a:solidFill>
                <a:latin typeface="Archivo"/>
                <a:ea typeface="Archivo"/>
                <a:cs typeface="Archivo"/>
                <a:sym typeface="Archivo"/>
              </a:rPr>
              <a:t>Lack of alt text for images</a:t>
            </a:r>
            <a:endParaRPr sz="2200">
              <a:solidFill>
                <a:schemeClr val="dk1"/>
              </a:solidFill>
              <a:latin typeface="Archivo"/>
              <a:ea typeface="Archivo"/>
              <a:cs typeface="Archivo"/>
              <a:sym typeface="Archivo"/>
            </a:endParaRPr>
          </a:p>
          <a:p>
            <a:pPr indent="-368300" lvl="0" marL="457200" rtl="0" algn="l">
              <a:lnSpc>
                <a:spcPct val="150000"/>
              </a:lnSpc>
              <a:spcBef>
                <a:spcPts val="0"/>
              </a:spcBef>
              <a:spcAft>
                <a:spcPts val="0"/>
              </a:spcAft>
              <a:buClr>
                <a:schemeClr val="dk1"/>
              </a:buClr>
              <a:buSzPts val="2200"/>
              <a:buFont typeface="Archivo"/>
              <a:buChar char="●"/>
            </a:pPr>
            <a:r>
              <a:rPr lang="en" sz="2200">
                <a:solidFill>
                  <a:schemeClr val="dk1"/>
                </a:solidFill>
                <a:latin typeface="Archivo"/>
                <a:ea typeface="Archivo"/>
                <a:cs typeface="Archivo"/>
                <a:sym typeface="Archivo"/>
              </a:rPr>
              <a:t>Inconsistent color contrast</a:t>
            </a:r>
            <a:endParaRPr sz="2200">
              <a:solidFill>
                <a:schemeClr val="dk1"/>
              </a:solidFill>
              <a:latin typeface="Archivo"/>
              <a:ea typeface="Archivo"/>
              <a:cs typeface="Archivo"/>
              <a:sym typeface="Archivo"/>
            </a:endParaRPr>
          </a:p>
          <a:p>
            <a:pPr indent="-368300" lvl="0" marL="457200" rtl="0" algn="l">
              <a:lnSpc>
                <a:spcPct val="150000"/>
              </a:lnSpc>
              <a:spcBef>
                <a:spcPts val="0"/>
              </a:spcBef>
              <a:spcAft>
                <a:spcPts val="0"/>
              </a:spcAft>
              <a:buClr>
                <a:schemeClr val="dk1"/>
              </a:buClr>
              <a:buSzPts val="2200"/>
              <a:buFont typeface="Archivo"/>
              <a:buChar char="●"/>
            </a:pPr>
            <a:r>
              <a:rPr lang="en" sz="2200">
                <a:solidFill>
                  <a:schemeClr val="dk1"/>
                </a:solidFill>
                <a:latin typeface="Archivo"/>
                <a:ea typeface="Archivo"/>
                <a:cs typeface="Archivo"/>
                <a:sym typeface="Archivo"/>
              </a:rPr>
              <a:t>Unusable keyboard navigation</a:t>
            </a:r>
            <a:endParaRPr sz="2200">
              <a:solidFill>
                <a:schemeClr val="dk1"/>
              </a:solidFill>
              <a:latin typeface="Archivo"/>
              <a:ea typeface="Archivo"/>
              <a:cs typeface="Archivo"/>
              <a:sym typeface="Archivo"/>
            </a:endParaRPr>
          </a:p>
        </p:txBody>
      </p:sp>
      <p:pic>
        <p:nvPicPr>
          <p:cNvPr id="623" name="Google Shape;623;p64"/>
          <p:cNvPicPr preferRelativeResize="0"/>
          <p:nvPr/>
        </p:nvPicPr>
        <p:blipFill>
          <a:blip r:embed="rId4">
            <a:alphaModFix/>
          </a:blip>
          <a:stretch>
            <a:fillRect/>
          </a:stretch>
        </p:blipFill>
        <p:spPr>
          <a:xfrm>
            <a:off x="8278889" y="63135"/>
            <a:ext cx="739275" cy="7627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7" name="Shape 627"/>
        <p:cNvGrpSpPr/>
        <p:nvPr/>
      </p:nvGrpSpPr>
      <p:grpSpPr>
        <a:xfrm>
          <a:off x="0" y="0"/>
          <a:ext cx="0" cy="0"/>
          <a:chOff x="0" y="0"/>
          <a:chExt cx="0" cy="0"/>
        </a:xfrm>
      </p:grpSpPr>
      <p:sp>
        <p:nvSpPr>
          <p:cNvPr id="628" name="Google Shape;62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Testing - Accessibility Tests </a:t>
            </a:r>
            <a:endParaRPr sz="3800"/>
          </a:p>
        </p:txBody>
      </p:sp>
      <p:sp>
        <p:nvSpPr>
          <p:cNvPr id="629" name="Google Shape;629;p65"/>
          <p:cNvSpPr txBox="1"/>
          <p:nvPr/>
        </p:nvSpPr>
        <p:spPr>
          <a:xfrm>
            <a:off x="825625" y="1632250"/>
            <a:ext cx="6054600" cy="265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chemeClr val="dk1"/>
                </a:solidFill>
                <a:latin typeface="Archivo"/>
                <a:ea typeface="Archivo"/>
                <a:cs typeface="Archivo"/>
                <a:sym typeface="Archivo"/>
              </a:rPr>
              <a:t>Available Tools</a:t>
            </a:r>
            <a:endParaRPr b="1"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WAVE Evaluation Tool</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aXe</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Lighthouse by Google</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Unlighthouse </a:t>
            </a:r>
            <a:endParaRPr sz="2400">
              <a:solidFill>
                <a:schemeClr val="dk1"/>
              </a:solidFill>
              <a:latin typeface="Archivo"/>
              <a:ea typeface="Archivo"/>
              <a:cs typeface="Archivo"/>
              <a:sym typeface="Archivo"/>
            </a:endParaRPr>
          </a:p>
        </p:txBody>
      </p:sp>
      <p:pic>
        <p:nvPicPr>
          <p:cNvPr id="630" name="Google Shape;630;p65"/>
          <p:cNvPicPr preferRelativeResize="0"/>
          <p:nvPr/>
        </p:nvPicPr>
        <p:blipFill>
          <a:blip r:embed="rId4">
            <a:alphaModFix/>
          </a:blip>
          <a:stretch>
            <a:fillRect/>
          </a:stretch>
        </p:blipFill>
        <p:spPr>
          <a:xfrm>
            <a:off x="8278889" y="63135"/>
            <a:ext cx="739275" cy="7627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Testing - Accessibility Tests </a:t>
            </a:r>
            <a:endParaRPr sz="3700"/>
          </a:p>
        </p:txBody>
      </p:sp>
      <p:sp>
        <p:nvSpPr>
          <p:cNvPr id="636" name="Google Shape;636;p66"/>
          <p:cNvSpPr txBox="1"/>
          <p:nvPr/>
        </p:nvSpPr>
        <p:spPr>
          <a:xfrm>
            <a:off x="825625" y="1632250"/>
            <a:ext cx="6054600" cy="265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600">
                <a:solidFill>
                  <a:schemeClr val="dk1"/>
                </a:solidFill>
                <a:latin typeface="Archivo"/>
                <a:ea typeface="Archivo"/>
                <a:cs typeface="Archivo"/>
                <a:sym typeface="Archivo"/>
              </a:rPr>
              <a:t>Reasons to Use </a:t>
            </a:r>
            <a:r>
              <a:rPr b="1" lang="en" sz="2600" u="sng">
                <a:solidFill>
                  <a:schemeClr val="hlink"/>
                </a:solidFill>
                <a:latin typeface="Archivo"/>
                <a:ea typeface="Archivo"/>
                <a:cs typeface="Archivo"/>
                <a:sym typeface="Archivo"/>
                <a:hlinkClick r:id="rId4"/>
              </a:rPr>
              <a:t>Unlighthouse</a:t>
            </a:r>
            <a:endParaRPr b="1" sz="26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Integrates Directly with CI interfaces</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Conducts a site wide testing</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Customizable Report Formats</a:t>
            </a:r>
            <a:endParaRPr sz="2400">
              <a:solidFill>
                <a:schemeClr val="dk1"/>
              </a:solidFill>
              <a:latin typeface="Archivo"/>
              <a:ea typeface="Archivo"/>
              <a:cs typeface="Archivo"/>
              <a:sym typeface="Archivo"/>
            </a:endParaRPr>
          </a:p>
          <a:p>
            <a:pPr indent="-381000" lvl="0" marL="457200" rtl="0" algn="l">
              <a:lnSpc>
                <a:spcPct val="150000"/>
              </a:lnSpc>
              <a:spcBef>
                <a:spcPts val="0"/>
              </a:spcBef>
              <a:spcAft>
                <a:spcPts val="0"/>
              </a:spcAft>
              <a:buClr>
                <a:schemeClr val="dk1"/>
              </a:buClr>
              <a:buSzPts val="2400"/>
              <a:buFont typeface="Archivo"/>
              <a:buChar char="●"/>
            </a:pPr>
            <a:r>
              <a:rPr lang="en" sz="2400">
                <a:solidFill>
                  <a:schemeClr val="dk1"/>
                </a:solidFill>
                <a:latin typeface="Archivo"/>
                <a:ea typeface="Archivo"/>
                <a:cs typeface="Archivo"/>
                <a:sym typeface="Archivo"/>
              </a:rPr>
              <a:t>It’s Open Source!</a:t>
            </a:r>
            <a:endParaRPr sz="2400">
              <a:solidFill>
                <a:schemeClr val="dk1"/>
              </a:solidFill>
              <a:latin typeface="Archivo"/>
              <a:ea typeface="Archivo"/>
              <a:cs typeface="Archivo"/>
              <a:sym typeface="Archivo"/>
            </a:endParaRPr>
          </a:p>
        </p:txBody>
      </p:sp>
      <p:pic>
        <p:nvPicPr>
          <p:cNvPr id="637" name="Google Shape;637;p66"/>
          <p:cNvPicPr preferRelativeResize="0"/>
          <p:nvPr/>
        </p:nvPicPr>
        <p:blipFill>
          <a:blip r:embed="rId5">
            <a:alphaModFix/>
          </a:blip>
          <a:stretch>
            <a:fillRect/>
          </a:stretch>
        </p:blipFill>
        <p:spPr>
          <a:xfrm>
            <a:off x="8278889" y="63135"/>
            <a:ext cx="739275" cy="7627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7"/>
          <p:cNvSpPr txBox="1"/>
          <p:nvPr>
            <p:ph type="title"/>
          </p:nvPr>
        </p:nvSpPr>
        <p:spPr>
          <a:xfrm>
            <a:off x="7200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Testing - Accessibility Tests </a:t>
            </a:r>
            <a:endParaRPr sz="3300"/>
          </a:p>
        </p:txBody>
      </p:sp>
      <p:pic>
        <p:nvPicPr>
          <p:cNvPr id="643" name="Google Shape;643;p67"/>
          <p:cNvPicPr preferRelativeResize="0"/>
          <p:nvPr/>
        </p:nvPicPr>
        <p:blipFill>
          <a:blip r:embed="rId3">
            <a:alphaModFix/>
          </a:blip>
          <a:stretch>
            <a:fillRect/>
          </a:stretch>
        </p:blipFill>
        <p:spPr>
          <a:xfrm>
            <a:off x="152400" y="1170125"/>
            <a:ext cx="3672427" cy="3820975"/>
          </a:xfrm>
          <a:prstGeom prst="rect">
            <a:avLst/>
          </a:prstGeom>
          <a:noFill/>
          <a:ln>
            <a:noFill/>
          </a:ln>
        </p:spPr>
      </p:pic>
      <p:cxnSp>
        <p:nvCxnSpPr>
          <p:cNvPr id="644" name="Google Shape;644;p67"/>
          <p:cNvCxnSpPr/>
          <p:nvPr/>
        </p:nvCxnSpPr>
        <p:spPr>
          <a:xfrm>
            <a:off x="3321450" y="3482775"/>
            <a:ext cx="1205100" cy="0"/>
          </a:xfrm>
          <a:prstGeom prst="straightConnector1">
            <a:avLst/>
          </a:prstGeom>
          <a:noFill/>
          <a:ln cap="flat" cmpd="sng" w="28575">
            <a:solidFill>
              <a:srgbClr val="FF0000"/>
            </a:solidFill>
            <a:prstDash val="solid"/>
            <a:round/>
            <a:headEnd len="med" w="med" type="none"/>
            <a:tailEnd len="med" w="med" type="triangle"/>
          </a:ln>
        </p:spPr>
      </p:cxnSp>
      <p:sp>
        <p:nvSpPr>
          <p:cNvPr id="645" name="Google Shape;645;p67"/>
          <p:cNvSpPr txBox="1"/>
          <p:nvPr/>
        </p:nvSpPr>
        <p:spPr>
          <a:xfrm>
            <a:off x="4574100" y="3141125"/>
            <a:ext cx="32550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rchivo"/>
                <a:ea typeface="Archivo"/>
                <a:cs typeface="Archivo"/>
                <a:sym typeface="Archivo"/>
              </a:rPr>
              <a:t>Spins up a live development build of the website with dummy data to emulate the actual website</a:t>
            </a:r>
            <a:endParaRPr sz="1700">
              <a:solidFill>
                <a:schemeClr val="dk1"/>
              </a:solidFill>
              <a:latin typeface="Archivo"/>
              <a:ea typeface="Archivo"/>
              <a:cs typeface="Archivo"/>
              <a:sym typeface="Archivo"/>
            </a:endParaRPr>
          </a:p>
        </p:txBody>
      </p:sp>
      <p:sp>
        <p:nvSpPr>
          <p:cNvPr id="646" name="Google Shape;646;p67"/>
          <p:cNvSpPr txBox="1"/>
          <p:nvPr/>
        </p:nvSpPr>
        <p:spPr>
          <a:xfrm>
            <a:off x="4327375" y="1604950"/>
            <a:ext cx="4251600" cy="1290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Unlighthouse CI</a:t>
            </a:r>
            <a:endParaRPr sz="1900">
              <a:solidFill>
                <a:schemeClr val="dk1"/>
              </a:solidFill>
              <a:latin typeface="Archivo"/>
              <a:ea typeface="Archivo"/>
              <a:cs typeface="Archivo"/>
              <a:sym typeface="Archivo"/>
            </a:endParaRPr>
          </a:p>
          <a:p>
            <a:pPr indent="-349250" lvl="0" marL="457200" rtl="0" algn="l">
              <a:lnSpc>
                <a:spcPct val="115000"/>
              </a:lnSpc>
              <a:spcBef>
                <a:spcPts val="0"/>
              </a:spcBef>
              <a:spcAft>
                <a:spcPts val="0"/>
              </a:spcAft>
              <a:buClr>
                <a:schemeClr val="dk1"/>
              </a:buClr>
              <a:buSzPts val="1900"/>
              <a:buFont typeface="Archivo"/>
              <a:buChar char="●"/>
            </a:pPr>
            <a:r>
              <a:rPr lang="en" sz="1900">
                <a:solidFill>
                  <a:schemeClr val="dk1"/>
                </a:solidFill>
                <a:latin typeface="Archivo"/>
                <a:ea typeface="Archivo"/>
                <a:cs typeface="Archivo"/>
                <a:sym typeface="Archivo"/>
              </a:rPr>
              <a:t>Reports in HTML format </a:t>
            </a:r>
            <a:endParaRPr sz="1900">
              <a:solidFill>
                <a:schemeClr val="dk1"/>
              </a:solidFill>
              <a:latin typeface="Archivo"/>
              <a:ea typeface="Archivo"/>
              <a:cs typeface="Archivo"/>
              <a:sym typeface="Archivo"/>
            </a:endParaRPr>
          </a:p>
        </p:txBody>
      </p:sp>
      <p:pic>
        <p:nvPicPr>
          <p:cNvPr id="647" name="Google Shape;647;p67"/>
          <p:cNvPicPr preferRelativeResize="0"/>
          <p:nvPr/>
        </p:nvPicPr>
        <p:blipFill>
          <a:blip r:embed="rId4">
            <a:alphaModFix/>
          </a:blip>
          <a:stretch>
            <a:fillRect/>
          </a:stretch>
        </p:blipFill>
        <p:spPr>
          <a:xfrm>
            <a:off x="8278889" y="63135"/>
            <a:ext cx="739275" cy="762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32"/>
          <p:cNvGrpSpPr/>
          <p:nvPr/>
        </p:nvGrpSpPr>
        <p:grpSpPr>
          <a:xfrm>
            <a:off x="1227529" y="1428381"/>
            <a:ext cx="6542080" cy="3056031"/>
            <a:chOff x="238125" y="1188750"/>
            <a:chExt cx="7140450" cy="3335550"/>
          </a:xfrm>
        </p:grpSpPr>
        <p:sp>
          <p:nvSpPr>
            <p:cNvPr id="213" name="Google Shape;213;p3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32"/>
          <p:cNvSpPr/>
          <p:nvPr/>
        </p:nvSpPr>
        <p:spPr>
          <a:xfrm>
            <a:off x="3928974" y="2429737"/>
            <a:ext cx="1044300" cy="1053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Presentation</a:t>
            </a:r>
            <a:endParaRPr/>
          </a:p>
        </p:txBody>
      </p:sp>
      <p:cxnSp>
        <p:nvCxnSpPr>
          <p:cNvPr id="220" name="Google Shape;220;p32">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221" name="Google Shape;221;p32">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grpSp>
        <p:nvGrpSpPr>
          <p:cNvPr id="222" name="Google Shape;222;p32"/>
          <p:cNvGrpSpPr/>
          <p:nvPr/>
        </p:nvGrpSpPr>
        <p:grpSpPr>
          <a:xfrm>
            <a:off x="4128089" y="2630429"/>
            <a:ext cx="645626" cy="651247"/>
            <a:chOff x="6322787" y="3915647"/>
            <a:chExt cx="395846" cy="395846"/>
          </a:xfrm>
        </p:grpSpPr>
        <p:sp>
          <p:nvSpPr>
            <p:cNvPr id="223" name="Google Shape;223;p32"/>
            <p:cNvSpPr/>
            <p:nvPr/>
          </p:nvSpPr>
          <p:spPr>
            <a:xfrm>
              <a:off x="6322787" y="3915647"/>
              <a:ext cx="395846" cy="395846"/>
            </a:xfrm>
            <a:custGeom>
              <a:rect b="b" l="l" r="r" t="t"/>
              <a:pathLst>
                <a:path extrusionOk="0" h="17847" w="17847">
                  <a:moveTo>
                    <a:pt x="11745" y="7256"/>
                  </a:moveTo>
                  <a:cubicBezTo>
                    <a:pt x="12038" y="7256"/>
                    <a:pt x="12275" y="7493"/>
                    <a:pt x="12275" y="7786"/>
                  </a:cubicBezTo>
                  <a:cubicBezTo>
                    <a:pt x="12275" y="7827"/>
                    <a:pt x="12272" y="7867"/>
                    <a:pt x="12261" y="7906"/>
                  </a:cubicBezTo>
                  <a:cubicBezTo>
                    <a:pt x="11941" y="7945"/>
                    <a:pt x="11628" y="8014"/>
                    <a:pt x="11327" y="8109"/>
                  </a:cubicBezTo>
                  <a:cubicBezTo>
                    <a:pt x="11255" y="8017"/>
                    <a:pt x="11216" y="7906"/>
                    <a:pt x="11216" y="7786"/>
                  </a:cubicBezTo>
                  <a:cubicBezTo>
                    <a:pt x="11216" y="7493"/>
                    <a:pt x="11453" y="7256"/>
                    <a:pt x="11745" y="7256"/>
                  </a:cubicBezTo>
                  <a:close/>
                  <a:moveTo>
                    <a:pt x="14570" y="7256"/>
                  </a:moveTo>
                  <a:cubicBezTo>
                    <a:pt x="14863" y="7256"/>
                    <a:pt x="15100" y="7493"/>
                    <a:pt x="15100" y="7786"/>
                  </a:cubicBezTo>
                  <a:cubicBezTo>
                    <a:pt x="15100" y="7992"/>
                    <a:pt x="14977" y="8176"/>
                    <a:pt x="14799" y="8265"/>
                  </a:cubicBezTo>
                  <a:cubicBezTo>
                    <a:pt x="14573" y="8165"/>
                    <a:pt x="14339" y="8090"/>
                    <a:pt x="14099" y="8025"/>
                  </a:cubicBezTo>
                  <a:cubicBezTo>
                    <a:pt x="14060" y="7950"/>
                    <a:pt x="14040" y="7869"/>
                    <a:pt x="14040" y="7786"/>
                  </a:cubicBezTo>
                  <a:cubicBezTo>
                    <a:pt x="14040" y="7493"/>
                    <a:pt x="14277" y="7256"/>
                    <a:pt x="14570" y="7256"/>
                  </a:cubicBezTo>
                  <a:close/>
                  <a:moveTo>
                    <a:pt x="8921" y="9651"/>
                  </a:moveTo>
                  <a:cubicBezTo>
                    <a:pt x="8957" y="9651"/>
                    <a:pt x="8993" y="9654"/>
                    <a:pt x="9027" y="9662"/>
                  </a:cubicBezTo>
                  <a:cubicBezTo>
                    <a:pt x="8817" y="9913"/>
                    <a:pt x="8633" y="10181"/>
                    <a:pt x="8477" y="10471"/>
                  </a:cubicBezTo>
                  <a:cubicBezTo>
                    <a:pt x="8421" y="10387"/>
                    <a:pt x="8391" y="10287"/>
                    <a:pt x="8391" y="10181"/>
                  </a:cubicBezTo>
                  <a:cubicBezTo>
                    <a:pt x="8391" y="9888"/>
                    <a:pt x="8628" y="9651"/>
                    <a:pt x="8921" y="9651"/>
                  </a:cubicBezTo>
                  <a:close/>
                  <a:moveTo>
                    <a:pt x="6096" y="9651"/>
                  </a:moveTo>
                  <a:cubicBezTo>
                    <a:pt x="6389" y="9651"/>
                    <a:pt x="6626" y="9888"/>
                    <a:pt x="6626" y="10181"/>
                  </a:cubicBezTo>
                  <a:cubicBezTo>
                    <a:pt x="6626" y="10471"/>
                    <a:pt x="6389" y="10711"/>
                    <a:pt x="6096" y="10711"/>
                  </a:cubicBezTo>
                  <a:cubicBezTo>
                    <a:pt x="5803" y="10711"/>
                    <a:pt x="5566" y="10474"/>
                    <a:pt x="5566" y="10181"/>
                  </a:cubicBezTo>
                  <a:cubicBezTo>
                    <a:pt x="5566" y="9888"/>
                    <a:pt x="5803" y="9651"/>
                    <a:pt x="6096" y="9651"/>
                  </a:cubicBezTo>
                  <a:close/>
                  <a:moveTo>
                    <a:pt x="965" y="0"/>
                  </a:moveTo>
                  <a:cubicBezTo>
                    <a:pt x="432" y="0"/>
                    <a:pt x="0" y="432"/>
                    <a:pt x="0" y="965"/>
                  </a:cubicBezTo>
                  <a:lnTo>
                    <a:pt x="0" y="2605"/>
                  </a:lnTo>
                  <a:cubicBezTo>
                    <a:pt x="0" y="3137"/>
                    <a:pt x="432" y="3569"/>
                    <a:pt x="965" y="3569"/>
                  </a:cubicBezTo>
                  <a:lnTo>
                    <a:pt x="965" y="14576"/>
                  </a:lnTo>
                  <a:cubicBezTo>
                    <a:pt x="965" y="15368"/>
                    <a:pt x="1606" y="16009"/>
                    <a:pt x="2398" y="16009"/>
                  </a:cubicBezTo>
                  <a:lnTo>
                    <a:pt x="8990" y="16009"/>
                  </a:lnTo>
                  <a:cubicBezTo>
                    <a:pt x="9924" y="17152"/>
                    <a:pt x="11333" y="17847"/>
                    <a:pt x="12858" y="17847"/>
                  </a:cubicBezTo>
                  <a:cubicBezTo>
                    <a:pt x="15607" y="17847"/>
                    <a:pt x="17847" y="15607"/>
                    <a:pt x="17847" y="12858"/>
                  </a:cubicBezTo>
                  <a:cubicBezTo>
                    <a:pt x="17847" y="11757"/>
                    <a:pt x="17487" y="10736"/>
                    <a:pt x="16876" y="9908"/>
                  </a:cubicBezTo>
                  <a:lnTo>
                    <a:pt x="16876" y="6182"/>
                  </a:lnTo>
                  <a:cubicBezTo>
                    <a:pt x="16876" y="6040"/>
                    <a:pt x="16759" y="5923"/>
                    <a:pt x="16617" y="5923"/>
                  </a:cubicBezTo>
                  <a:cubicBezTo>
                    <a:pt x="16472" y="5923"/>
                    <a:pt x="16355" y="6040"/>
                    <a:pt x="16355" y="6182"/>
                  </a:cubicBezTo>
                  <a:lnTo>
                    <a:pt x="16355" y="9303"/>
                  </a:lnTo>
                  <a:cubicBezTo>
                    <a:pt x="16048" y="8999"/>
                    <a:pt x="15699" y="8734"/>
                    <a:pt x="15323" y="8522"/>
                  </a:cubicBezTo>
                  <a:cubicBezTo>
                    <a:pt x="15510" y="8329"/>
                    <a:pt x="15627" y="8065"/>
                    <a:pt x="15627" y="7786"/>
                  </a:cubicBezTo>
                  <a:cubicBezTo>
                    <a:pt x="15627" y="7206"/>
                    <a:pt x="15153" y="6734"/>
                    <a:pt x="14573" y="6734"/>
                  </a:cubicBezTo>
                  <a:cubicBezTo>
                    <a:pt x="13990" y="6734"/>
                    <a:pt x="13522" y="7206"/>
                    <a:pt x="13522" y="7786"/>
                  </a:cubicBezTo>
                  <a:cubicBezTo>
                    <a:pt x="13522" y="7827"/>
                    <a:pt x="13524" y="7875"/>
                    <a:pt x="13527" y="7917"/>
                  </a:cubicBezTo>
                  <a:cubicBezTo>
                    <a:pt x="13307" y="7886"/>
                    <a:pt x="13084" y="7869"/>
                    <a:pt x="12858" y="7869"/>
                  </a:cubicBezTo>
                  <a:lnTo>
                    <a:pt x="12797" y="7869"/>
                  </a:lnTo>
                  <a:cubicBezTo>
                    <a:pt x="12799" y="7841"/>
                    <a:pt x="12799" y="7814"/>
                    <a:pt x="12799" y="7786"/>
                  </a:cubicBezTo>
                  <a:cubicBezTo>
                    <a:pt x="12799" y="7206"/>
                    <a:pt x="12328" y="6734"/>
                    <a:pt x="11745" y="6734"/>
                  </a:cubicBezTo>
                  <a:cubicBezTo>
                    <a:pt x="11165" y="6734"/>
                    <a:pt x="10694" y="7206"/>
                    <a:pt x="10694" y="7786"/>
                  </a:cubicBezTo>
                  <a:cubicBezTo>
                    <a:pt x="10694" y="7972"/>
                    <a:pt x="10739" y="8145"/>
                    <a:pt x="10831" y="8302"/>
                  </a:cubicBezTo>
                  <a:cubicBezTo>
                    <a:pt x="10304" y="8536"/>
                    <a:pt x="9830" y="8859"/>
                    <a:pt x="9417" y="9250"/>
                  </a:cubicBezTo>
                  <a:cubicBezTo>
                    <a:pt x="9269" y="9172"/>
                    <a:pt x="9096" y="9130"/>
                    <a:pt x="8923" y="9130"/>
                  </a:cubicBezTo>
                  <a:cubicBezTo>
                    <a:pt x="8341" y="9130"/>
                    <a:pt x="7869" y="9598"/>
                    <a:pt x="7869" y="10181"/>
                  </a:cubicBezTo>
                  <a:cubicBezTo>
                    <a:pt x="7869" y="10496"/>
                    <a:pt x="8006" y="10783"/>
                    <a:pt x="8237" y="10979"/>
                  </a:cubicBezTo>
                  <a:cubicBezTo>
                    <a:pt x="8170" y="11135"/>
                    <a:pt x="8115" y="11299"/>
                    <a:pt x="8064" y="11466"/>
                  </a:cubicBezTo>
                  <a:lnTo>
                    <a:pt x="7013" y="10700"/>
                  </a:lnTo>
                  <a:cubicBezTo>
                    <a:pt x="7100" y="10546"/>
                    <a:pt x="7150" y="10368"/>
                    <a:pt x="7150" y="10181"/>
                  </a:cubicBezTo>
                  <a:cubicBezTo>
                    <a:pt x="7150" y="9598"/>
                    <a:pt x="6679" y="9130"/>
                    <a:pt x="6096" y="9130"/>
                  </a:cubicBezTo>
                  <a:cubicBezTo>
                    <a:pt x="5513" y="9130"/>
                    <a:pt x="5045" y="9598"/>
                    <a:pt x="5045" y="10181"/>
                  </a:cubicBezTo>
                  <a:cubicBezTo>
                    <a:pt x="5045" y="10764"/>
                    <a:pt x="5513" y="11232"/>
                    <a:pt x="6096" y="11232"/>
                  </a:cubicBezTo>
                  <a:cubicBezTo>
                    <a:pt x="6299" y="11232"/>
                    <a:pt x="6483" y="11176"/>
                    <a:pt x="6642" y="11082"/>
                  </a:cubicBezTo>
                  <a:lnTo>
                    <a:pt x="7936" y="12021"/>
                  </a:lnTo>
                  <a:cubicBezTo>
                    <a:pt x="7892" y="12295"/>
                    <a:pt x="7867" y="12574"/>
                    <a:pt x="7867" y="12858"/>
                  </a:cubicBezTo>
                  <a:cubicBezTo>
                    <a:pt x="7867" y="13109"/>
                    <a:pt x="7883" y="13360"/>
                    <a:pt x="7922" y="13602"/>
                  </a:cubicBezTo>
                  <a:cubicBezTo>
                    <a:pt x="7942" y="13734"/>
                    <a:pt x="8052" y="13826"/>
                    <a:pt x="8177" y="13826"/>
                  </a:cubicBezTo>
                  <a:cubicBezTo>
                    <a:pt x="8191" y="13826"/>
                    <a:pt x="8204" y="13825"/>
                    <a:pt x="8218" y="13823"/>
                  </a:cubicBezTo>
                  <a:cubicBezTo>
                    <a:pt x="8363" y="13803"/>
                    <a:pt x="8460" y="13669"/>
                    <a:pt x="8438" y="13527"/>
                  </a:cubicBezTo>
                  <a:cubicBezTo>
                    <a:pt x="8407" y="13307"/>
                    <a:pt x="8391" y="13084"/>
                    <a:pt x="8391" y="12861"/>
                  </a:cubicBezTo>
                  <a:cubicBezTo>
                    <a:pt x="8391" y="10401"/>
                    <a:pt x="10393" y="8396"/>
                    <a:pt x="12855" y="8396"/>
                  </a:cubicBezTo>
                  <a:cubicBezTo>
                    <a:pt x="15315" y="8396"/>
                    <a:pt x="17320" y="10401"/>
                    <a:pt x="17320" y="12861"/>
                  </a:cubicBezTo>
                  <a:cubicBezTo>
                    <a:pt x="17320" y="15323"/>
                    <a:pt x="15315" y="17328"/>
                    <a:pt x="12855" y="17328"/>
                  </a:cubicBezTo>
                  <a:cubicBezTo>
                    <a:pt x="11073" y="17328"/>
                    <a:pt x="9464" y="16271"/>
                    <a:pt x="8756" y="14631"/>
                  </a:cubicBezTo>
                  <a:cubicBezTo>
                    <a:pt x="8715" y="14535"/>
                    <a:pt x="8619" y="14474"/>
                    <a:pt x="8517" y="14474"/>
                  </a:cubicBezTo>
                  <a:cubicBezTo>
                    <a:pt x="8481" y="14474"/>
                    <a:pt x="8445" y="14482"/>
                    <a:pt x="8410" y="14498"/>
                  </a:cubicBezTo>
                  <a:cubicBezTo>
                    <a:pt x="8279" y="14553"/>
                    <a:pt x="8218" y="14710"/>
                    <a:pt x="8274" y="14841"/>
                  </a:cubicBezTo>
                  <a:cubicBezTo>
                    <a:pt x="8371" y="15066"/>
                    <a:pt x="8488" y="15284"/>
                    <a:pt x="8614" y="15490"/>
                  </a:cubicBezTo>
                  <a:lnTo>
                    <a:pt x="2398" y="15490"/>
                  </a:lnTo>
                  <a:cubicBezTo>
                    <a:pt x="1896" y="15490"/>
                    <a:pt x="1489" y="15083"/>
                    <a:pt x="1489" y="14578"/>
                  </a:cubicBezTo>
                  <a:lnTo>
                    <a:pt x="1489" y="3572"/>
                  </a:lnTo>
                  <a:lnTo>
                    <a:pt x="4197" y="3572"/>
                  </a:lnTo>
                  <a:cubicBezTo>
                    <a:pt x="4339" y="3572"/>
                    <a:pt x="4459" y="3455"/>
                    <a:pt x="4459" y="3310"/>
                  </a:cubicBezTo>
                  <a:cubicBezTo>
                    <a:pt x="4459" y="3168"/>
                    <a:pt x="4339" y="3048"/>
                    <a:pt x="4197" y="3048"/>
                  </a:cubicBezTo>
                  <a:lnTo>
                    <a:pt x="962" y="3048"/>
                  </a:lnTo>
                  <a:cubicBezTo>
                    <a:pt x="717" y="3048"/>
                    <a:pt x="519" y="2850"/>
                    <a:pt x="519" y="2607"/>
                  </a:cubicBezTo>
                  <a:lnTo>
                    <a:pt x="519" y="968"/>
                  </a:lnTo>
                  <a:cubicBezTo>
                    <a:pt x="519" y="725"/>
                    <a:pt x="717" y="527"/>
                    <a:pt x="962" y="527"/>
                  </a:cubicBezTo>
                  <a:lnTo>
                    <a:pt x="16873" y="527"/>
                  </a:lnTo>
                  <a:cubicBezTo>
                    <a:pt x="17119" y="527"/>
                    <a:pt x="17320" y="725"/>
                    <a:pt x="17320" y="968"/>
                  </a:cubicBezTo>
                  <a:lnTo>
                    <a:pt x="17320" y="2607"/>
                  </a:lnTo>
                  <a:cubicBezTo>
                    <a:pt x="17320" y="2850"/>
                    <a:pt x="17122" y="3048"/>
                    <a:pt x="16873" y="3048"/>
                  </a:cubicBezTo>
                  <a:lnTo>
                    <a:pt x="5413" y="3048"/>
                  </a:lnTo>
                  <a:cubicBezTo>
                    <a:pt x="5270" y="3048"/>
                    <a:pt x="5150" y="3168"/>
                    <a:pt x="5150" y="3310"/>
                  </a:cubicBezTo>
                  <a:cubicBezTo>
                    <a:pt x="5150" y="3455"/>
                    <a:pt x="5270" y="3572"/>
                    <a:pt x="5413" y="3572"/>
                  </a:cubicBezTo>
                  <a:lnTo>
                    <a:pt x="16346" y="3572"/>
                  </a:lnTo>
                  <a:lnTo>
                    <a:pt x="16346" y="4966"/>
                  </a:lnTo>
                  <a:cubicBezTo>
                    <a:pt x="16355" y="5106"/>
                    <a:pt x="16469" y="5226"/>
                    <a:pt x="16617" y="5226"/>
                  </a:cubicBezTo>
                  <a:cubicBezTo>
                    <a:pt x="16759" y="5226"/>
                    <a:pt x="16876" y="5106"/>
                    <a:pt x="16876" y="4964"/>
                  </a:cubicBezTo>
                  <a:lnTo>
                    <a:pt x="16876" y="3569"/>
                  </a:lnTo>
                  <a:cubicBezTo>
                    <a:pt x="17412" y="3569"/>
                    <a:pt x="17847" y="3137"/>
                    <a:pt x="17847" y="2605"/>
                  </a:cubicBezTo>
                  <a:lnTo>
                    <a:pt x="17847" y="965"/>
                  </a:lnTo>
                  <a:cubicBezTo>
                    <a:pt x="17847" y="432"/>
                    <a:pt x="17414" y="0"/>
                    <a:pt x="16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6434663" y="4011886"/>
              <a:ext cx="46711" cy="46711"/>
            </a:xfrm>
            <a:custGeom>
              <a:rect b="b" l="l" r="r" t="t"/>
              <a:pathLst>
                <a:path extrusionOk="0" h="2106" w="2106">
                  <a:moveTo>
                    <a:pt x="1052" y="524"/>
                  </a:moveTo>
                  <a:cubicBezTo>
                    <a:pt x="1345" y="524"/>
                    <a:pt x="1582" y="761"/>
                    <a:pt x="1582" y="1054"/>
                  </a:cubicBezTo>
                  <a:cubicBezTo>
                    <a:pt x="1582" y="1347"/>
                    <a:pt x="1345" y="1584"/>
                    <a:pt x="1052" y="1584"/>
                  </a:cubicBezTo>
                  <a:cubicBezTo>
                    <a:pt x="759" y="1584"/>
                    <a:pt x="522" y="1347"/>
                    <a:pt x="522" y="1054"/>
                  </a:cubicBezTo>
                  <a:cubicBezTo>
                    <a:pt x="522" y="761"/>
                    <a:pt x="759" y="524"/>
                    <a:pt x="1052" y="524"/>
                  </a:cubicBezTo>
                  <a:close/>
                  <a:moveTo>
                    <a:pt x="1052" y="0"/>
                  </a:moveTo>
                  <a:cubicBezTo>
                    <a:pt x="469" y="0"/>
                    <a:pt x="1" y="471"/>
                    <a:pt x="1" y="1054"/>
                  </a:cubicBezTo>
                  <a:cubicBezTo>
                    <a:pt x="1" y="1634"/>
                    <a:pt x="469" y="2105"/>
                    <a:pt x="1052" y="2105"/>
                  </a:cubicBezTo>
                  <a:cubicBezTo>
                    <a:pt x="1635" y="2105"/>
                    <a:pt x="2106" y="1634"/>
                    <a:pt x="2106" y="1054"/>
                  </a:cubicBezTo>
                  <a:cubicBezTo>
                    <a:pt x="2106" y="471"/>
                    <a:pt x="1635" y="0"/>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6497322" y="4011886"/>
              <a:ext cx="46711" cy="46711"/>
            </a:xfrm>
            <a:custGeom>
              <a:rect b="b" l="l" r="r" t="t"/>
              <a:pathLst>
                <a:path extrusionOk="0" h="2106" w="2106">
                  <a:moveTo>
                    <a:pt x="1054" y="524"/>
                  </a:moveTo>
                  <a:cubicBezTo>
                    <a:pt x="1347" y="524"/>
                    <a:pt x="1584" y="761"/>
                    <a:pt x="1584" y="1054"/>
                  </a:cubicBezTo>
                  <a:cubicBezTo>
                    <a:pt x="1584" y="1347"/>
                    <a:pt x="1344" y="1584"/>
                    <a:pt x="1054" y="1584"/>
                  </a:cubicBezTo>
                  <a:cubicBezTo>
                    <a:pt x="762" y="1584"/>
                    <a:pt x="525" y="1347"/>
                    <a:pt x="525" y="1054"/>
                  </a:cubicBezTo>
                  <a:cubicBezTo>
                    <a:pt x="525" y="761"/>
                    <a:pt x="762" y="524"/>
                    <a:pt x="1054" y="524"/>
                  </a:cubicBezTo>
                  <a:close/>
                  <a:moveTo>
                    <a:pt x="1054" y="0"/>
                  </a:moveTo>
                  <a:cubicBezTo>
                    <a:pt x="472" y="0"/>
                    <a:pt x="0" y="471"/>
                    <a:pt x="0" y="1054"/>
                  </a:cubicBezTo>
                  <a:cubicBezTo>
                    <a:pt x="0" y="1634"/>
                    <a:pt x="474" y="2105"/>
                    <a:pt x="1054" y="2105"/>
                  </a:cubicBezTo>
                  <a:cubicBezTo>
                    <a:pt x="1632" y="2105"/>
                    <a:pt x="2106" y="1634"/>
                    <a:pt x="2106" y="1054"/>
                  </a:cubicBezTo>
                  <a:cubicBezTo>
                    <a:pt x="2106" y="471"/>
                    <a:pt x="1632"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6559980" y="4011886"/>
              <a:ext cx="46711" cy="46711"/>
            </a:xfrm>
            <a:custGeom>
              <a:rect b="b" l="l" r="r" t="t"/>
              <a:pathLst>
                <a:path extrusionOk="0" h="2106" w="2106">
                  <a:moveTo>
                    <a:pt x="1051" y="524"/>
                  </a:moveTo>
                  <a:cubicBezTo>
                    <a:pt x="1344" y="524"/>
                    <a:pt x="1581" y="759"/>
                    <a:pt x="1581" y="1054"/>
                  </a:cubicBezTo>
                  <a:cubicBezTo>
                    <a:pt x="1581" y="1347"/>
                    <a:pt x="1344" y="1584"/>
                    <a:pt x="1051" y="1584"/>
                  </a:cubicBezTo>
                  <a:cubicBezTo>
                    <a:pt x="759" y="1584"/>
                    <a:pt x="522" y="1347"/>
                    <a:pt x="522" y="1054"/>
                  </a:cubicBezTo>
                  <a:cubicBezTo>
                    <a:pt x="522" y="761"/>
                    <a:pt x="759" y="524"/>
                    <a:pt x="1051" y="524"/>
                  </a:cubicBezTo>
                  <a:close/>
                  <a:moveTo>
                    <a:pt x="1051" y="0"/>
                  </a:moveTo>
                  <a:cubicBezTo>
                    <a:pt x="471" y="0"/>
                    <a:pt x="0" y="471"/>
                    <a:pt x="0" y="1054"/>
                  </a:cubicBezTo>
                  <a:cubicBezTo>
                    <a:pt x="0" y="1634"/>
                    <a:pt x="471" y="2105"/>
                    <a:pt x="1051" y="2105"/>
                  </a:cubicBezTo>
                  <a:cubicBezTo>
                    <a:pt x="1634" y="2105"/>
                    <a:pt x="2105" y="1634"/>
                    <a:pt x="2105" y="1054"/>
                  </a:cubicBezTo>
                  <a:cubicBezTo>
                    <a:pt x="2105" y="471"/>
                    <a:pt x="1631" y="0"/>
                    <a:pt x="1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6622572" y="4011886"/>
              <a:ext cx="46711" cy="46711"/>
            </a:xfrm>
            <a:custGeom>
              <a:rect b="b" l="l" r="r" t="t"/>
              <a:pathLst>
                <a:path extrusionOk="0" h="2106" w="2106">
                  <a:moveTo>
                    <a:pt x="1054" y="524"/>
                  </a:moveTo>
                  <a:cubicBezTo>
                    <a:pt x="1347" y="524"/>
                    <a:pt x="1584" y="759"/>
                    <a:pt x="1584" y="1054"/>
                  </a:cubicBezTo>
                  <a:cubicBezTo>
                    <a:pt x="1584" y="1347"/>
                    <a:pt x="1347" y="1584"/>
                    <a:pt x="1054" y="1584"/>
                  </a:cubicBezTo>
                  <a:cubicBezTo>
                    <a:pt x="761" y="1584"/>
                    <a:pt x="524" y="1347"/>
                    <a:pt x="524" y="1054"/>
                  </a:cubicBezTo>
                  <a:cubicBezTo>
                    <a:pt x="524" y="761"/>
                    <a:pt x="761" y="524"/>
                    <a:pt x="1054" y="524"/>
                  </a:cubicBezTo>
                  <a:close/>
                  <a:moveTo>
                    <a:pt x="1054" y="0"/>
                  </a:moveTo>
                  <a:cubicBezTo>
                    <a:pt x="474" y="0"/>
                    <a:pt x="0" y="471"/>
                    <a:pt x="0" y="1054"/>
                  </a:cubicBezTo>
                  <a:cubicBezTo>
                    <a:pt x="0" y="1634"/>
                    <a:pt x="471" y="2105"/>
                    <a:pt x="1054" y="2105"/>
                  </a:cubicBezTo>
                  <a:cubicBezTo>
                    <a:pt x="1637" y="2105"/>
                    <a:pt x="2105" y="1634"/>
                    <a:pt x="2105" y="1054"/>
                  </a:cubicBezTo>
                  <a:cubicBezTo>
                    <a:pt x="2105" y="471"/>
                    <a:pt x="1637"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6372005" y="4065008"/>
              <a:ext cx="46733" cy="46711"/>
            </a:xfrm>
            <a:custGeom>
              <a:rect b="b" l="l" r="r" t="t"/>
              <a:pathLst>
                <a:path extrusionOk="0" h="2106" w="2107">
                  <a:moveTo>
                    <a:pt x="1055" y="522"/>
                  </a:moveTo>
                  <a:cubicBezTo>
                    <a:pt x="1345" y="522"/>
                    <a:pt x="1585" y="759"/>
                    <a:pt x="1585" y="1052"/>
                  </a:cubicBezTo>
                  <a:cubicBezTo>
                    <a:pt x="1585" y="1344"/>
                    <a:pt x="1348" y="1581"/>
                    <a:pt x="1055" y="1581"/>
                  </a:cubicBezTo>
                  <a:cubicBezTo>
                    <a:pt x="762" y="1581"/>
                    <a:pt x="525" y="1344"/>
                    <a:pt x="525" y="1052"/>
                  </a:cubicBezTo>
                  <a:cubicBezTo>
                    <a:pt x="525" y="759"/>
                    <a:pt x="762" y="522"/>
                    <a:pt x="1055" y="522"/>
                  </a:cubicBezTo>
                  <a:close/>
                  <a:moveTo>
                    <a:pt x="1055" y="0"/>
                  </a:moveTo>
                  <a:cubicBezTo>
                    <a:pt x="472" y="0"/>
                    <a:pt x="1" y="472"/>
                    <a:pt x="1" y="1052"/>
                  </a:cubicBezTo>
                  <a:cubicBezTo>
                    <a:pt x="1" y="1634"/>
                    <a:pt x="472" y="2106"/>
                    <a:pt x="1055" y="2106"/>
                  </a:cubicBezTo>
                  <a:cubicBezTo>
                    <a:pt x="1635" y="2106"/>
                    <a:pt x="2106" y="1634"/>
                    <a:pt x="2106" y="1052"/>
                  </a:cubicBezTo>
                  <a:cubicBezTo>
                    <a:pt x="2106" y="472"/>
                    <a:pt x="1632" y="0"/>
                    <a:pt x="1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6434663" y="4065008"/>
              <a:ext cx="46711" cy="46711"/>
            </a:xfrm>
            <a:custGeom>
              <a:rect b="b" l="l" r="r" t="t"/>
              <a:pathLst>
                <a:path extrusionOk="0" h="2106" w="2106">
                  <a:moveTo>
                    <a:pt x="1052" y="522"/>
                  </a:moveTo>
                  <a:cubicBezTo>
                    <a:pt x="1345" y="522"/>
                    <a:pt x="1582" y="759"/>
                    <a:pt x="1582" y="1052"/>
                  </a:cubicBezTo>
                  <a:cubicBezTo>
                    <a:pt x="1582" y="1344"/>
                    <a:pt x="1345" y="1581"/>
                    <a:pt x="1052" y="1581"/>
                  </a:cubicBezTo>
                  <a:cubicBezTo>
                    <a:pt x="759" y="1581"/>
                    <a:pt x="522" y="1344"/>
                    <a:pt x="522" y="1052"/>
                  </a:cubicBezTo>
                  <a:cubicBezTo>
                    <a:pt x="522" y="759"/>
                    <a:pt x="759" y="522"/>
                    <a:pt x="1052" y="522"/>
                  </a:cubicBezTo>
                  <a:close/>
                  <a:moveTo>
                    <a:pt x="1052" y="0"/>
                  </a:moveTo>
                  <a:cubicBezTo>
                    <a:pt x="469" y="0"/>
                    <a:pt x="1" y="472"/>
                    <a:pt x="1" y="1052"/>
                  </a:cubicBezTo>
                  <a:cubicBezTo>
                    <a:pt x="1" y="1634"/>
                    <a:pt x="469" y="2106"/>
                    <a:pt x="1052" y="2106"/>
                  </a:cubicBezTo>
                  <a:cubicBezTo>
                    <a:pt x="1635" y="2106"/>
                    <a:pt x="2106" y="1634"/>
                    <a:pt x="2106" y="1052"/>
                  </a:cubicBezTo>
                  <a:cubicBezTo>
                    <a:pt x="2106" y="472"/>
                    <a:pt x="1635" y="0"/>
                    <a:pt x="1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6497322" y="4065008"/>
              <a:ext cx="46711" cy="46711"/>
            </a:xfrm>
            <a:custGeom>
              <a:rect b="b" l="l" r="r" t="t"/>
              <a:pathLst>
                <a:path extrusionOk="0" h="2106" w="2106">
                  <a:moveTo>
                    <a:pt x="1054" y="522"/>
                  </a:moveTo>
                  <a:cubicBezTo>
                    <a:pt x="1347" y="522"/>
                    <a:pt x="1584" y="759"/>
                    <a:pt x="1584" y="1052"/>
                  </a:cubicBezTo>
                  <a:cubicBezTo>
                    <a:pt x="1584" y="1344"/>
                    <a:pt x="1344" y="1581"/>
                    <a:pt x="1054" y="1581"/>
                  </a:cubicBezTo>
                  <a:cubicBezTo>
                    <a:pt x="762" y="1581"/>
                    <a:pt x="525" y="1344"/>
                    <a:pt x="525" y="1052"/>
                  </a:cubicBezTo>
                  <a:cubicBezTo>
                    <a:pt x="525" y="759"/>
                    <a:pt x="762" y="522"/>
                    <a:pt x="1054" y="522"/>
                  </a:cubicBezTo>
                  <a:close/>
                  <a:moveTo>
                    <a:pt x="1054" y="0"/>
                  </a:moveTo>
                  <a:cubicBezTo>
                    <a:pt x="472" y="0"/>
                    <a:pt x="0" y="472"/>
                    <a:pt x="0" y="1052"/>
                  </a:cubicBezTo>
                  <a:cubicBezTo>
                    <a:pt x="0" y="1634"/>
                    <a:pt x="474" y="2106"/>
                    <a:pt x="1054" y="2106"/>
                  </a:cubicBezTo>
                  <a:cubicBezTo>
                    <a:pt x="1632" y="2106"/>
                    <a:pt x="2106" y="1634"/>
                    <a:pt x="2106" y="1052"/>
                  </a:cubicBezTo>
                  <a:cubicBezTo>
                    <a:pt x="2106" y="472"/>
                    <a:pt x="1632" y="0"/>
                    <a:pt x="10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6372005" y="4118129"/>
              <a:ext cx="46733" cy="46667"/>
            </a:xfrm>
            <a:custGeom>
              <a:rect b="b" l="l" r="r" t="t"/>
              <a:pathLst>
                <a:path extrusionOk="0" h="2104" w="2107">
                  <a:moveTo>
                    <a:pt x="1055" y="522"/>
                  </a:moveTo>
                  <a:cubicBezTo>
                    <a:pt x="1345" y="522"/>
                    <a:pt x="1585" y="759"/>
                    <a:pt x="1585" y="1052"/>
                  </a:cubicBezTo>
                  <a:cubicBezTo>
                    <a:pt x="1585" y="1342"/>
                    <a:pt x="1348" y="1582"/>
                    <a:pt x="1055" y="1582"/>
                  </a:cubicBezTo>
                  <a:cubicBezTo>
                    <a:pt x="762" y="1582"/>
                    <a:pt x="525" y="1345"/>
                    <a:pt x="525" y="1052"/>
                  </a:cubicBezTo>
                  <a:cubicBezTo>
                    <a:pt x="525" y="759"/>
                    <a:pt x="762" y="522"/>
                    <a:pt x="1055" y="522"/>
                  </a:cubicBezTo>
                  <a:close/>
                  <a:moveTo>
                    <a:pt x="1055" y="1"/>
                  </a:moveTo>
                  <a:cubicBezTo>
                    <a:pt x="472" y="1"/>
                    <a:pt x="1" y="469"/>
                    <a:pt x="1" y="1052"/>
                  </a:cubicBezTo>
                  <a:cubicBezTo>
                    <a:pt x="1" y="1635"/>
                    <a:pt x="472" y="2103"/>
                    <a:pt x="1055" y="2103"/>
                  </a:cubicBezTo>
                  <a:cubicBezTo>
                    <a:pt x="1635" y="2103"/>
                    <a:pt x="2106" y="1635"/>
                    <a:pt x="2106" y="1052"/>
                  </a:cubicBezTo>
                  <a:cubicBezTo>
                    <a:pt x="2106" y="469"/>
                    <a:pt x="1632" y="1"/>
                    <a:pt x="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6372005" y="4171139"/>
              <a:ext cx="46733" cy="46711"/>
            </a:xfrm>
            <a:custGeom>
              <a:rect b="b" l="l" r="r" t="t"/>
              <a:pathLst>
                <a:path extrusionOk="0" h="2106" w="2107">
                  <a:moveTo>
                    <a:pt x="1055" y="525"/>
                  </a:moveTo>
                  <a:cubicBezTo>
                    <a:pt x="1345" y="525"/>
                    <a:pt x="1585" y="762"/>
                    <a:pt x="1585" y="1055"/>
                  </a:cubicBezTo>
                  <a:cubicBezTo>
                    <a:pt x="1585" y="1347"/>
                    <a:pt x="1348" y="1584"/>
                    <a:pt x="1055" y="1584"/>
                  </a:cubicBezTo>
                  <a:cubicBezTo>
                    <a:pt x="762" y="1584"/>
                    <a:pt x="525" y="1347"/>
                    <a:pt x="525" y="1055"/>
                  </a:cubicBezTo>
                  <a:cubicBezTo>
                    <a:pt x="525" y="762"/>
                    <a:pt x="762" y="525"/>
                    <a:pt x="1055" y="525"/>
                  </a:cubicBezTo>
                  <a:close/>
                  <a:moveTo>
                    <a:pt x="1055" y="0"/>
                  </a:moveTo>
                  <a:cubicBezTo>
                    <a:pt x="472" y="0"/>
                    <a:pt x="1" y="472"/>
                    <a:pt x="1" y="1055"/>
                  </a:cubicBezTo>
                  <a:cubicBezTo>
                    <a:pt x="1" y="1635"/>
                    <a:pt x="472" y="2106"/>
                    <a:pt x="1055" y="2106"/>
                  </a:cubicBezTo>
                  <a:cubicBezTo>
                    <a:pt x="1635" y="2106"/>
                    <a:pt x="2106" y="1635"/>
                    <a:pt x="2106" y="1055"/>
                  </a:cubicBezTo>
                  <a:cubicBezTo>
                    <a:pt x="2106" y="475"/>
                    <a:pt x="1632" y="0"/>
                    <a:pt x="1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6568386" y="4161313"/>
              <a:ext cx="79050" cy="79050"/>
            </a:xfrm>
            <a:custGeom>
              <a:rect b="b" l="l" r="r" t="t"/>
              <a:pathLst>
                <a:path extrusionOk="0" h="3564" w="3564">
                  <a:moveTo>
                    <a:pt x="1782" y="524"/>
                  </a:moveTo>
                  <a:cubicBezTo>
                    <a:pt x="2477" y="524"/>
                    <a:pt x="3040" y="1088"/>
                    <a:pt x="3040" y="1782"/>
                  </a:cubicBezTo>
                  <a:cubicBezTo>
                    <a:pt x="3040" y="2476"/>
                    <a:pt x="2477" y="3040"/>
                    <a:pt x="1782" y="3040"/>
                  </a:cubicBezTo>
                  <a:cubicBezTo>
                    <a:pt x="1088" y="3040"/>
                    <a:pt x="525" y="2476"/>
                    <a:pt x="525" y="1782"/>
                  </a:cubicBezTo>
                  <a:cubicBezTo>
                    <a:pt x="525" y="1088"/>
                    <a:pt x="1088" y="524"/>
                    <a:pt x="1782" y="524"/>
                  </a:cubicBezTo>
                  <a:close/>
                  <a:moveTo>
                    <a:pt x="1782" y="0"/>
                  </a:moveTo>
                  <a:cubicBezTo>
                    <a:pt x="798" y="0"/>
                    <a:pt x="0" y="798"/>
                    <a:pt x="0" y="1782"/>
                  </a:cubicBezTo>
                  <a:cubicBezTo>
                    <a:pt x="0" y="2766"/>
                    <a:pt x="803" y="3564"/>
                    <a:pt x="1782" y="3564"/>
                  </a:cubicBezTo>
                  <a:cubicBezTo>
                    <a:pt x="2764" y="3564"/>
                    <a:pt x="3564" y="2766"/>
                    <a:pt x="3564" y="1782"/>
                  </a:cubicBezTo>
                  <a:cubicBezTo>
                    <a:pt x="3564" y="800"/>
                    <a:pt x="2764" y="0"/>
                    <a:pt x="1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6591143" y="4184070"/>
              <a:ext cx="33536" cy="33536"/>
            </a:xfrm>
            <a:custGeom>
              <a:rect b="b" l="l" r="r" t="t"/>
              <a:pathLst>
                <a:path extrusionOk="0" h="1512" w="1512">
                  <a:moveTo>
                    <a:pt x="756" y="522"/>
                  </a:moveTo>
                  <a:cubicBezTo>
                    <a:pt x="884" y="522"/>
                    <a:pt x="990" y="628"/>
                    <a:pt x="990" y="756"/>
                  </a:cubicBezTo>
                  <a:cubicBezTo>
                    <a:pt x="990" y="884"/>
                    <a:pt x="884" y="990"/>
                    <a:pt x="756" y="990"/>
                  </a:cubicBezTo>
                  <a:cubicBezTo>
                    <a:pt x="628" y="990"/>
                    <a:pt x="522" y="884"/>
                    <a:pt x="522" y="756"/>
                  </a:cubicBezTo>
                  <a:cubicBezTo>
                    <a:pt x="522" y="628"/>
                    <a:pt x="628" y="522"/>
                    <a:pt x="756" y="522"/>
                  </a:cubicBezTo>
                  <a:close/>
                  <a:moveTo>
                    <a:pt x="756" y="0"/>
                  </a:moveTo>
                  <a:cubicBezTo>
                    <a:pt x="338" y="0"/>
                    <a:pt x="0" y="338"/>
                    <a:pt x="0" y="756"/>
                  </a:cubicBezTo>
                  <a:cubicBezTo>
                    <a:pt x="0" y="1171"/>
                    <a:pt x="341" y="1512"/>
                    <a:pt x="756" y="1512"/>
                  </a:cubicBezTo>
                  <a:cubicBezTo>
                    <a:pt x="1174" y="1512"/>
                    <a:pt x="1512" y="1174"/>
                    <a:pt x="1512" y="756"/>
                  </a:cubicBezTo>
                  <a:cubicBezTo>
                    <a:pt x="1512" y="338"/>
                    <a:pt x="1174" y="0"/>
                    <a:pt x="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6522917" y="4120147"/>
              <a:ext cx="170054" cy="161470"/>
            </a:xfrm>
            <a:custGeom>
              <a:rect b="b" l="l" r="r" t="t"/>
              <a:pathLst>
                <a:path extrusionOk="0" h="7280" w="7667">
                  <a:moveTo>
                    <a:pt x="5045" y="521"/>
                  </a:moveTo>
                  <a:cubicBezTo>
                    <a:pt x="5054" y="521"/>
                    <a:pt x="5064" y="524"/>
                    <a:pt x="5073" y="529"/>
                  </a:cubicBezTo>
                  <a:lnTo>
                    <a:pt x="5907" y="1008"/>
                  </a:lnTo>
                  <a:cubicBezTo>
                    <a:pt x="5926" y="1022"/>
                    <a:pt x="5937" y="1047"/>
                    <a:pt x="5926" y="1073"/>
                  </a:cubicBezTo>
                  <a:lnTo>
                    <a:pt x="5656" y="1675"/>
                  </a:lnTo>
                  <a:cubicBezTo>
                    <a:pt x="5572" y="1864"/>
                    <a:pt x="5592" y="2082"/>
                    <a:pt x="5717" y="2252"/>
                  </a:cubicBezTo>
                  <a:cubicBezTo>
                    <a:pt x="5823" y="2391"/>
                    <a:pt x="5910" y="2542"/>
                    <a:pt x="5979" y="2704"/>
                  </a:cubicBezTo>
                  <a:cubicBezTo>
                    <a:pt x="6063" y="2891"/>
                    <a:pt x="6241" y="3022"/>
                    <a:pt x="6445" y="3041"/>
                  </a:cubicBezTo>
                  <a:lnTo>
                    <a:pt x="7106" y="3108"/>
                  </a:lnTo>
                  <a:cubicBezTo>
                    <a:pt x="7128" y="3111"/>
                    <a:pt x="7150" y="3133"/>
                    <a:pt x="7150" y="3156"/>
                  </a:cubicBezTo>
                  <a:lnTo>
                    <a:pt x="7150" y="4118"/>
                  </a:lnTo>
                  <a:cubicBezTo>
                    <a:pt x="7150" y="4143"/>
                    <a:pt x="7134" y="4165"/>
                    <a:pt x="7106" y="4168"/>
                  </a:cubicBezTo>
                  <a:lnTo>
                    <a:pt x="6445" y="4235"/>
                  </a:lnTo>
                  <a:cubicBezTo>
                    <a:pt x="6241" y="4254"/>
                    <a:pt x="6063" y="4382"/>
                    <a:pt x="5979" y="4572"/>
                  </a:cubicBezTo>
                  <a:cubicBezTo>
                    <a:pt x="5910" y="4731"/>
                    <a:pt x="5823" y="4882"/>
                    <a:pt x="5717" y="5024"/>
                  </a:cubicBezTo>
                  <a:cubicBezTo>
                    <a:pt x="5595" y="5191"/>
                    <a:pt x="5572" y="5411"/>
                    <a:pt x="5659" y="5601"/>
                  </a:cubicBezTo>
                  <a:lnTo>
                    <a:pt x="5929" y="6203"/>
                  </a:lnTo>
                  <a:cubicBezTo>
                    <a:pt x="5940" y="6228"/>
                    <a:pt x="5929" y="6251"/>
                    <a:pt x="5910" y="6265"/>
                  </a:cubicBezTo>
                  <a:lnTo>
                    <a:pt x="5076" y="6747"/>
                  </a:lnTo>
                  <a:cubicBezTo>
                    <a:pt x="5069" y="6752"/>
                    <a:pt x="5062" y="6754"/>
                    <a:pt x="5054" y="6754"/>
                  </a:cubicBezTo>
                  <a:cubicBezTo>
                    <a:pt x="5039" y="6754"/>
                    <a:pt x="5024" y="6746"/>
                    <a:pt x="5014" y="6733"/>
                  </a:cubicBezTo>
                  <a:lnTo>
                    <a:pt x="4627" y="6195"/>
                  </a:lnTo>
                  <a:cubicBezTo>
                    <a:pt x="4518" y="6047"/>
                    <a:pt x="4345" y="5958"/>
                    <a:pt x="4164" y="5958"/>
                  </a:cubicBezTo>
                  <a:cubicBezTo>
                    <a:pt x="4142" y="5958"/>
                    <a:pt x="4122" y="5958"/>
                    <a:pt x="4100" y="5964"/>
                  </a:cubicBezTo>
                  <a:cubicBezTo>
                    <a:pt x="4013" y="5972"/>
                    <a:pt x="3926" y="5976"/>
                    <a:pt x="3839" y="5976"/>
                  </a:cubicBezTo>
                  <a:cubicBezTo>
                    <a:pt x="3752" y="5976"/>
                    <a:pt x="3665" y="5972"/>
                    <a:pt x="3578" y="5964"/>
                  </a:cubicBezTo>
                  <a:cubicBezTo>
                    <a:pt x="3555" y="5961"/>
                    <a:pt x="3532" y="5959"/>
                    <a:pt x="3509" y="5959"/>
                  </a:cubicBezTo>
                  <a:cubicBezTo>
                    <a:pt x="3328" y="5959"/>
                    <a:pt x="3155" y="6046"/>
                    <a:pt x="3051" y="6195"/>
                  </a:cubicBezTo>
                  <a:lnTo>
                    <a:pt x="2664" y="6733"/>
                  </a:lnTo>
                  <a:cubicBezTo>
                    <a:pt x="2655" y="6746"/>
                    <a:pt x="2639" y="6754"/>
                    <a:pt x="2623" y="6754"/>
                  </a:cubicBezTo>
                  <a:cubicBezTo>
                    <a:pt x="2614" y="6754"/>
                    <a:pt x="2605" y="6752"/>
                    <a:pt x="2597" y="6747"/>
                  </a:cubicBezTo>
                  <a:lnTo>
                    <a:pt x="1766" y="6265"/>
                  </a:lnTo>
                  <a:cubicBezTo>
                    <a:pt x="1744" y="6251"/>
                    <a:pt x="1732" y="6228"/>
                    <a:pt x="1744" y="6203"/>
                  </a:cubicBezTo>
                  <a:lnTo>
                    <a:pt x="2017" y="5601"/>
                  </a:lnTo>
                  <a:cubicBezTo>
                    <a:pt x="2100" y="5411"/>
                    <a:pt x="2078" y="5191"/>
                    <a:pt x="1953" y="5024"/>
                  </a:cubicBezTo>
                  <a:cubicBezTo>
                    <a:pt x="1850" y="4884"/>
                    <a:pt x="1760" y="4731"/>
                    <a:pt x="1691" y="4572"/>
                  </a:cubicBezTo>
                  <a:cubicBezTo>
                    <a:pt x="1607" y="4382"/>
                    <a:pt x="1431" y="4251"/>
                    <a:pt x="1225" y="4235"/>
                  </a:cubicBezTo>
                  <a:lnTo>
                    <a:pt x="567" y="4168"/>
                  </a:lnTo>
                  <a:cubicBezTo>
                    <a:pt x="542" y="4165"/>
                    <a:pt x="519" y="4143"/>
                    <a:pt x="519" y="4118"/>
                  </a:cubicBezTo>
                  <a:lnTo>
                    <a:pt x="519" y="3156"/>
                  </a:lnTo>
                  <a:cubicBezTo>
                    <a:pt x="519" y="3133"/>
                    <a:pt x="539" y="3111"/>
                    <a:pt x="567" y="3108"/>
                  </a:cubicBezTo>
                  <a:lnTo>
                    <a:pt x="1225" y="3041"/>
                  </a:lnTo>
                  <a:cubicBezTo>
                    <a:pt x="1431" y="3022"/>
                    <a:pt x="1607" y="2893"/>
                    <a:pt x="1691" y="2704"/>
                  </a:cubicBezTo>
                  <a:cubicBezTo>
                    <a:pt x="1760" y="2542"/>
                    <a:pt x="1850" y="2394"/>
                    <a:pt x="1953" y="2252"/>
                  </a:cubicBezTo>
                  <a:cubicBezTo>
                    <a:pt x="2075" y="2082"/>
                    <a:pt x="2100" y="1864"/>
                    <a:pt x="2011" y="1675"/>
                  </a:cubicBezTo>
                  <a:lnTo>
                    <a:pt x="1741" y="1073"/>
                  </a:lnTo>
                  <a:cubicBezTo>
                    <a:pt x="1730" y="1047"/>
                    <a:pt x="1735" y="1025"/>
                    <a:pt x="1760" y="1008"/>
                  </a:cubicBezTo>
                  <a:lnTo>
                    <a:pt x="2594" y="529"/>
                  </a:lnTo>
                  <a:cubicBezTo>
                    <a:pt x="2602" y="524"/>
                    <a:pt x="2611" y="521"/>
                    <a:pt x="2619" y="521"/>
                  </a:cubicBezTo>
                  <a:cubicBezTo>
                    <a:pt x="2634" y="521"/>
                    <a:pt x="2648" y="529"/>
                    <a:pt x="2658" y="543"/>
                  </a:cubicBezTo>
                  <a:lnTo>
                    <a:pt x="3043" y="1078"/>
                  </a:lnTo>
                  <a:cubicBezTo>
                    <a:pt x="3152" y="1227"/>
                    <a:pt x="3326" y="1316"/>
                    <a:pt x="3504" y="1316"/>
                  </a:cubicBezTo>
                  <a:cubicBezTo>
                    <a:pt x="3526" y="1316"/>
                    <a:pt x="3548" y="1315"/>
                    <a:pt x="3570" y="1312"/>
                  </a:cubicBezTo>
                  <a:cubicBezTo>
                    <a:pt x="3658" y="1303"/>
                    <a:pt x="3745" y="1298"/>
                    <a:pt x="3832" y="1298"/>
                  </a:cubicBezTo>
                  <a:cubicBezTo>
                    <a:pt x="3919" y="1298"/>
                    <a:pt x="4006" y="1303"/>
                    <a:pt x="4094" y="1312"/>
                  </a:cubicBezTo>
                  <a:cubicBezTo>
                    <a:pt x="4117" y="1315"/>
                    <a:pt x="4139" y="1316"/>
                    <a:pt x="4161" y="1316"/>
                  </a:cubicBezTo>
                  <a:cubicBezTo>
                    <a:pt x="4341" y="1316"/>
                    <a:pt x="4514" y="1227"/>
                    <a:pt x="4619" y="1078"/>
                  </a:cubicBezTo>
                  <a:lnTo>
                    <a:pt x="5006" y="543"/>
                  </a:lnTo>
                  <a:cubicBezTo>
                    <a:pt x="5015" y="529"/>
                    <a:pt x="5029" y="521"/>
                    <a:pt x="5045" y="521"/>
                  </a:cubicBezTo>
                  <a:close/>
                  <a:moveTo>
                    <a:pt x="2618" y="0"/>
                  </a:moveTo>
                  <a:cubicBezTo>
                    <a:pt x="2519" y="0"/>
                    <a:pt x="2420" y="26"/>
                    <a:pt x="2329" y="80"/>
                  </a:cubicBezTo>
                  <a:lnTo>
                    <a:pt x="1495" y="559"/>
                  </a:lnTo>
                  <a:cubicBezTo>
                    <a:pt x="1242" y="707"/>
                    <a:pt x="1141" y="1025"/>
                    <a:pt x="1264" y="1293"/>
                  </a:cubicBezTo>
                  <a:lnTo>
                    <a:pt x="1534" y="1895"/>
                  </a:lnTo>
                  <a:cubicBezTo>
                    <a:pt x="1543" y="1912"/>
                    <a:pt x="1543" y="1931"/>
                    <a:pt x="1532" y="1943"/>
                  </a:cubicBezTo>
                  <a:cubicBezTo>
                    <a:pt x="1406" y="2113"/>
                    <a:pt x="1297" y="2299"/>
                    <a:pt x="1214" y="2495"/>
                  </a:cubicBezTo>
                  <a:cubicBezTo>
                    <a:pt x="1208" y="2511"/>
                    <a:pt x="1194" y="2523"/>
                    <a:pt x="1175" y="2523"/>
                  </a:cubicBezTo>
                  <a:lnTo>
                    <a:pt x="517" y="2589"/>
                  </a:lnTo>
                  <a:cubicBezTo>
                    <a:pt x="224" y="2617"/>
                    <a:pt x="1" y="2863"/>
                    <a:pt x="1" y="3158"/>
                  </a:cubicBezTo>
                  <a:lnTo>
                    <a:pt x="1" y="4120"/>
                  </a:lnTo>
                  <a:cubicBezTo>
                    <a:pt x="1" y="4416"/>
                    <a:pt x="224" y="4659"/>
                    <a:pt x="517" y="4686"/>
                  </a:cubicBezTo>
                  <a:lnTo>
                    <a:pt x="1175" y="4753"/>
                  </a:lnTo>
                  <a:cubicBezTo>
                    <a:pt x="1194" y="4753"/>
                    <a:pt x="1205" y="4767"/>
                    <a:pt x="1214" y="4781"/>
                  </a:cubicBezTo>
                  <a:cubicBezTo>
                    <a:pt x="1297" y="4976"/>
                    <a:pt x="1406" y="5160"/>
                    <a:pt x="1534" y="5336"/>
                  </a:cubicBezTo>
                  <a:cubicBezTo>
                    <a:pt x="1546" y="5350"/>
                    <a:pt x="1548" y="5367"/>
                    <a:pt x="1537" y="5384"/>
                  </a:cubicBezTo>
                  <a:lnTo>
                    <a:pt x="1267" y="5986"/>
                  </a:lnTo>
                  <a:cubicBezTo>
                    <a:pt x="1144" y="6256"/>
                    <a:pt x="1244" y="6569"/>
                    <a:pt x="1501" y="6719"/>
                  </a:cubicBezTo>
                  <a:lnTo>
                    <a:pt x="2332" y="7202"/>
                  </a:lnTo>
                  <a:cubicBezTo>
                    <a:pt x="2422" y="7253"/>
                    <a:pt x="2520" y="7277"/>
                    <a:pt x="2618" y="7277"/>
                  </a:cubicBezTo>
                  <a:cubicBezTo>
                    <a:pt x="2797" y="7277"/>
                    <a:pt x="2972" y="7194"/>
                    <a:pt x="3082" y="7040"/>
                  </a:cubicBezTo>
                  <a:lnTo>
                    <a:pt x="3470" y="6505"/>
                  </a:lnTo>
                  <a:cubicBezTo>
                    <a:pt x="3481" y="6491"/>
                    <a:pt x="3498" y="6482"/>
                    <a:pt x="3514" y="6482"/>
                  </a:cubicBezTo>
                  <a:cubicBezTo>
                    <a:pt x="3620" y="6495"/>
                    <a:pt x="3727" y="6501"/>
                    <a:pt x="3834" y="6501"/>
                  </a:cubicBezTo>
                  <a:cubicBezTo>
                    <a:pt x="3940" y="6501"/>
                    <a:pt x="4047" y="6495"/>
                    <a:pt x="4153" y="6482"/>
                  </a:cubicBezTo>
                  <a:cubicBezTo>
                    <a:pt x="4155" y="6482"/>
                    <a:pt x="4157" y="6482"/>
                    <a:pt x="4159" y="6482"/>
                  </a:cubicBezTo>
                  <a:cubicBezTo>
                    <a:pt x="4174" y="6482"/>
                    <a:pt x="4188" y="6490"/>
                    <a:pt x="4197" y="6505"/>
                  </a:cubicBezTo>
                  <a:lnTo>
                    <a:pt x="4585" y="7040"/>
                  </a:lnTo>
                  <a:cubicBezTo>
                    <a:pt x="4697" y="7196"/>
                    <a:pt x="4869" y="7280"/>
                    <a:pt x="5048" y="7280"/>
                  </a:cubicBezTo>
                  <a:cubicBezTo>
                    <a:pt x="5146" y="7280"/>
                    <a:pt x="5243" y="7255"/>
                    <a:pt x="5335" y="7204"/>
                  </a:cubicBezTo>
                  <a:lnTo>
                    <a:pt x="6166" y="6722"/>
                  </a:lnTo>
                  <a:cubicBezTo>
                    <a:pt x="6423" y="6577"/>
                    <a:pt x="6523" y="6259"/>
                    <a:pt x="6400" y="5991"/>
                  </a:cubicBezTo>
                  <a:lnTo>
                    <a:pt x="6130" y="5386"/>
                  </a:lnTo>
                  <a:cubicBezTo>
                    <a:pt x="6122" y="5370"/>
                    <a:pt x="6122" y="5353"/>
                    <a:pt x="6133" y="5339"/>
                  </a:cubicBezTo>
                  <a:cubicBezTo>
                    <a:pt x="6258" y="5169"/>
                    <a:pt x="6367" y="4979"/>
                    <a:pt x="6453" y="4784"/>
                  </a:cubicBezTo>
                  <a:cubicBezTo>
                    <a:pt x="6459" y="4767"/>
                    <a:pt x="6473" y="4756"/>
                    <a:pt x="6492" y="4756"/>
                  </a:cubicBezTo>
                  <a:lnTo>
                    <a:pt x="7150" y="4692"/>
                  </a:lnTo>
                  <a:cubicBezTo>
                    <a:pt x="7443" y="4661"/>
                    <a:pt x="7666" y="4416"/>
                    <a:pt x="7666" y="4123"/>
                  </a:cubicBezTo>
                  <a:lnTo>
                    <a:pt x="7666" y="3161"/>
                  </a:lnTo>
                  <a:cubicBezTo>
                    <a:pt x="7666" y="2863"/>
                    <a:pt x="7443" y="2620"/>
                    <a:pt x="7150" y="2592"/>
                  </a:cubicBezTo>
                  <a:lnTo>
                    <a:pt x="6492" y="2525"/>
                  </a:lnTo>
                  <a:cubicBezTo>
                    <a:pt x="6473" y="2523"/>
                    <a:pt x="6459" y="2511"/>
                    <a:pt x="6453" y="2497"/>
                  </a:cubicBezTo>
                  <a:cubicBezTo>
                    <a:pt x="6370" y="2302"/>
                    <a:pt x="6261" y="2118"/>
                    <a:pt x="6133" y="1943"/>
                  </a:cubicBezTo>
                  <a:cubicBezTo>
                    <a:pt x="6122" y="1931"/>
                    <a:pt x="6119" y="1909"/>
                    <a:pt x="6124" y="1895"/>
                  </a:cubicBezTo>
                  <a:lnTo>
                    <a:pt x="6398" y="1293"/>
                  </a:lnTo>
                  <a:cubicBezTo>
                    <a:pt x="6520" y="1025"/>
                    <a:pt x="6417" y="710"/>
                    <a:pt x="6163" y="559"/>
                  </a:cubicBezTo>
                  <a:lnTo>
                    <a:pt x="5330" y="80"/>
                  </a:lnTo>
                  <a:cubicBezTo>
                    <a:pt x="5240" y="27"/>
                    <a:pt x="5141" y="2"/>
                    <a:pt x="5044" y="2"/>
                  </a:cubicBezTo>
                  <a:cubicBezTo>
                    <a:pt x="4866" y="2"/>
                    <a:pt x="4692" y="86"/>
                    <a:pt x="4582" y="239"/>
                  </a:cubicBezTo>
                  <a:lnTo>
                    <a:pt x="4195" y="777"/>
                  </a:lnTo>
                  <a:cubicBezTo>
                    <a:pt x="4184" y="791"/>
                    <a:pt x="4167" y="796"/>
                    <a:pt x="4150" y="796"/>
                  </a:cubicBezTo>
                  <a:cubicBezTo>
                    <a:pt x="4043" y="785"/>
                    <a:pt x="3935" y="780"/>
                    <a:pt x="3829" y="780"/>
                  </a:cubicBezTo>
                  <a:cubicBezTo>
                    <a:pt x="3722" y="780"/>
                    <a:pt x="3616" y="785"/>
                    <a:pt x="3511" y="796"/>
                  </a:cubicBezTo>
                  <a:cubicBezTo>
                    <a:pt x="3508" y="797"/>
                    <a:pt x="3505" y="798"/>
                    <a:pt x="3502" y="798"/>
                  </a:cubicBezTo>
                  <a:cubicBezTo>
                    <a:pt x="3488" y="798"/>
                    <a:pt x="3474" y="788"/>
                    <a:pt x="3467" y="777"/>
                  </a:cubicBezTo>
                  <a:lnTo>
                    <a:pt x="3079" y="239"/>
                  </a:lnTo>
                  <a:cubicBezTo>
                    <a:pt x="2970" y="84"/>
                    <a:pt x="2796" y="0"/>
                    <a:pt x="2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32"/>
          <p:cNvSpPr txBox="1"/>
          <p:nvPr/>
        </p:nvSpPr>
        <p:spPr>
          <a:xfrm>
            <a:off x="1384775" y="2051975"/>
            <a:ext cx="2105100" cy="6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Archivo"/>
                <a:ea typeface="Archivo"/>
                <a:cs typeface="Archivo"/>
                <a:sym typeface="Archivo"/>
              </a:rPr>
              <a:t>Is pgweb?</a:t>
            </a:r>
            <a:endParaRPr sz="1800">
              <a:solidFill>
                <a:schemeClr val="dk1"/>
              </a:solidFill>
              <a:latin typeface="Archivo"/>
              <a:ea typeface="Archivo"/>
              <a:cs typeface="Archivo"/>
              <a:sym typeface="Archivo"/>
            </a:endParaRPr>
          </a:p>
        </p:txBody>
      </p:sp>
      <p:sp>
        <p:nvSpPr>
          <p:cNvPr id="237" name="Google Shape;237;p32"/>
          <p:cNvSpPr txBox="1"/>
          <p:nvPr/>
        </p:nvSpPr>
        <p:spPr>
          <a:xfrm>
            <a:off x="1384775" y="1591050"/>
            <a:ext cx="2105100" cy="4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600">
                <a:solidFill>
                  <a:schemeClr val="dk1"/>
                </a:solidFill>
                <a:latin typeface="Archivo"/>
                <a:ea typeface="Archivo"/>
                <a:cs typeface="Archivo"/>
                <a:sym typeface="Archivo"/>
              </a:rPr>
              <a:t>What…</a:t>
            </a:r>
            <a:endParaRPr b="1" sz="2600">
              <a:solidFill>
                <a:schemeClr val="dk1"/>
              </a:solidFill>
              <a:latin typeface="Archivo"/>
              <a:ea typeface="Archivo"/>
              <a:cs typeface="Archivo"/>
              <a:sym typeface="Archivo"/>
            </a:endParaRPr>
          </a:p>
        </p:txBody>
      </p:sp>
      <p:sp>
        <p:nvSpPr>
          <p:cNvPr id="238" name="Google Shape;238;p32"/>
          <p:cNvSpPr txBox="1"/>
          <p:nvPr/>
        </p:nvSpPr>
        <p:spPr>
          <a:xfrm>
            <a:off x="5507275" y="2051975"/>
            <a:ext cx="2105100" cy="64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1"/>
                </a:solidFill>
                <a:latin typeface="Archivo"/>
                <a:ea typeface="Archivo"/>
                <a:cs typeface="Archivo"/>
                <a:sym typeface="Archivo"/>
              </a:rPr>
              <a:t>Do we need to </a:t>
            </a:r>
            <a:endParaRPr sz="1800">
              <a:solidFill>
                <a:schemeClr val="dk1"/>
              </a:solidFill>
              <a:latin typeface="Archivo"/>
              <a:ea typeface="Archivo"/>
              <a:cs typeface="Archivo"/>
              <a:sym typeface="Archivo"/>
            </a:endParaRPr>
          </a:p>
          <a:p>
            <a:pPr indent="0" lvl="0" marL="0" rtl="0" algn="r">
              <a:lnSpc>
                <a:spcPct val="115000"/>
              </a:lnSpc>
              <a:spcBef>
                <a:spcPts val="0"/>
              </a:spcBef>
              <a:spcAft>
                <a:spcPts val="0"/>
              </a:spcAft>
              <a:buNone/>
            </a:pPr>
            <a:r>
              <a:rPr lang="en" sz="1800">
                <a:solidFill>
                  <a:schemeClr val="dk1"/>
                </a:solidFill>
                <a:latin typeface="Archivo"/>
                <a:ea typeface="Archivo"/>
                <a:cs typeface="Archivo"/>
                <a:sym typeface="Archivo"/>
              </a:rPr>
              <a:t>test pgweb?</a:t>
            </a:r>
            <a:endParaRPr sz="1800">
              <a:solidFill>
                <a:schemeClr val="dk1"/>
              </a:solidFill>
              <a:latin typeface="Archivo"/>
              <a:ea typeface="Archivo"/>
              <a:cs typeface="Archivo"/>
              <a:sym typeface="Archivo"/>
            </a:endParaRPr>
          </a:p>
        </p:txBody>
      </p:sp>
      <p:sp>
        <p:nvSpPr>
          <p:cNvPr id="239" name="Google Shape;239;p32"/>
          <p:cNvSpPr txBox="1"/>
          <p:nvPr/>
        </p:nvSpPr>
        <p:spPr>
          <a:xfrm>
            <a:off x="5507276" y="1591050"/>
            <a:ext cx="2105100" cy="474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2600">
                <a:solidFill>
                  <a:schemeClr val="dk1"/>
                </a:solidFill>
                <a:latin typeface="Archivo"/>
                <a:ea typeface="Archivo"/>
                <a:cs typeface="Archivo"/>
                <a:sym typeface="Archivo"/>
              </a:rPr>
              <a:t>Why…</a:t>
            </a:r>
            <a:endParaRPr b="1" sz="2600">
              <a:solidFill>
                <a:schemeClr val="dk1"/>
              </a:solidFill>
              <a:latin typeface="Archivo"/>
              <a:ea typeface="Archivo"/>
              <a:cs typeface="Archivo"/>
              <a:sym typeface="Archivo"/>
            </a:endParaRPr>
          </a:p>
        </p:txBody>
      </p:sp>
      <p:sp>
        <p:nvSpPr>
          <p:cNvPr id="240" name="Google Shape;240;p32"/>
          <p:cNvSpPr txBox="1"/>
          <p:nvPr/>
        </p:nvSpPr>
        <p:spPr>
          <a:xfrm>
            <a:off x="1384776" y="3660075"/>
            <a:ext cx="2105100" cy="64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Archivo"/>
                <a:ea typeface="Archivo"/>
                <a:cs typeface="Archivo"/>
                <a:sym typeface="Archivo"/>
              </a:rPr>
              <a:t>Does the harness work?</a:t>
            </a:r>
            <a:endParaRPr sz="1800">
              <a:solidFill>
                <a:schemeClr val="dk1"/>
              </a:solidFill>
              <a:latin typeface="Archivo"/>
              <a:ea typeface="Archivo"/>
              <a:cs typeface="Archivo"/>
              <a:sym typeface="Archivo"/>
            </a:endParaRPr>
          </a:p>
        </p:txBody>
      </p:sp>
      <p:sp>
        <p:nvSpPr>
          <p:cNvPr id="241" name="Google Shape;241;p32"/>
          <p:cNvSpPr txBox="1"/>
          <p:nvPr/>
        </p:nvSpPr>
        <p:spPr>
          <a:xfrm>
            <a:off x="1384777" y="3199150"/>
            <a:ext cx="2105100" cy="4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600">
                <a:solidFill>
                  <a:schemeClr val="dk1"/>
                </a:solidFill>
                <a:latin typeface="Archivo"/>
                <a:ea typeface="Archivo"/>
                <a:cs typeface="Archivo"/>
                <a:sym typeface="Archivo"/>
              </a:rPr>
              <a:t>How...</a:t>
            </a:r>
            <a:endParaRPr b="1" sz="2600">
              <a:solidFill>
                <a:schemeClr val="dk1"/>
              </a:solidFill>
              <a:latin typeface="Archivo"/>
              <a:ea typeface="Archivo"/>
              <a:cs typeface="Archivo"/>
              <a:sym typeface="Archivo"/>
            </a:endParaRPr>
          </a:p>
        </p:txBody>
      </p:sp>
      <p:sp>
        <p:nvSpPr>
          <p:cNvPr id="242" name="Google Shape;242;p32"/>
          <p:cNvSpPr txBox="1"/>
          <p:nvPr/>
        </p:nvSpPr>
        <p:spPr>
          <a:xfrm>
            <a:off x="5507275" y="3659774"/>
            <a:ext cx="2105100" cy="64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800">
                <a:solidFill>
                  <a:schemeClr val="dk1"/>
                </a:solidFill>
                <a:latin typeface="Archivo"/>
                <a:ea typeface="Archivo"/>
                <a:cs typeface="Archivo"/>
                <a:sym typeface="Archivo"/>
              </a:rPr>
              <a:t>Do we plan to be in the future?</a:t>
            </a:r>
            <a:endParaRPr sz="1800">
              <a:solidFill>
                <a:schemeClr val="dk1"/>
              </a:solidFill>
              <a:latin typeface="Archivo"/>
              <a:ea typeface="Archivo"/>
              <a:cs typeface="Archivo"/>
              <a:sym typeface="Archivo"/>
            </a:endParaRPr>
          </a:p>
        </p:txBody>
      </p:sp>
      <p:sp>
        <p:nvSpPr>
          <p:cNvPr id="243" name="Google Shape;243;p32"/>
          <p:cNvSpPr txBox="1"/>
          <p:nvPr/>
        </p:nvSpPr>
        <p:spPr>
          <a:xfrm>
            <a:off x="5507275" y="3199148"/>
            <a:ext cx="2105100" cy="474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2600">
                <a:solidFill>
                  <a:schemeClr val="dk1"/>
                </a:solidFill>
                <a:latin typeface="Archivo"/>
                <a:ea typeface="Archivo"/>
                <a:cs typeface="Archivo"/>
                <a:sym typeface="Archivo"/>
              </a:rPr>
              <a:t>Where…</a:t>
            </a:r>
            <a:endParaRPr b="1" sz="2600">
              <a:solidFill>
                <a:schemeClr val="dk1"/>
              </a:solidFill>
              <a:latin typeface="Archivo"/>
              <a:ea typeface="Archivo"/>
              <a:cs typeface="Archivo"/>
              <a:sym typeface="Archiv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1" name="Shape 651"/>
        <p:cNvGrpSpPr/>
        <p:nvPr/>
      </p:nvGrpSpPr>
      <p:grpSpPr>
        <a:xfrm>
          <a:off x="0" y="0"/>
          <a:ext cx="0" cy="0"/>
          <a:chOff x="0" y="0"/>
          <a:chExt cx="0" cy="0"/>
        </a:xfrm>
      </p:grpSpPr>
      <p:sp>
        <p:nvSpPr>
          <p:cNvPr id="652" name="Google Shape;652;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 Setup</a:t>
            </a:r>
            <a:endParaRPr/>
          </a:p>
        </p:txBody>
      </p:sp>
      <p:sp>
        <p:nvSpPr>
          <p:cNvPr id="653" name="Google Shape;653;p68"/>
          <p:cNvSpPr txBox="1"/>
          <p:nvPr/>
        </p:nvSpPr>
        <p:spPr>
          <a:xfrm>
            <a:off x="720000" y="1720925"/>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The code from the testing Harness</a:t>
            </a:r>
            <a:endParaRPr>
              <a:solidFill>
                <a:schemeClr val="dk1"/>
              </a:solidFill>
              <a:latin typeface="Archivo"/>
              <a:ea typeface="Archivo"/>
              <a:cs typeface="Archivo"/>
              <a:sym typeface="Archivo"/>
            </a:endParaRPr>
          </a:p>
        </p:txBody>
      </p:sp>
      <p:sp>
        <p:nvSpPr>
          <p:cNvPr id="654" name="Google Shape;654;p68"/>
          <p:cNvSpPr txBox="1"/>
          <p:nvPr/>
        </p:nvSpPr>
        <p:spPr>
          <a:xfrm>
            <a:off x="720000" y="1260000"/>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Copy</a:t>
            </a:r>
            <a:endParaRPr b="1" sz="2000">
              <a:solidFill>
                <a:schemeClr val="dk1"/>
              </a:solidFill>
              <a:latin typeface="Archivo"/>
              <a:ea typeface="Archivo"/>
              <a:cs typeface="Archivo"/>
              <a:sym typeface="Archivo"/>
            </a:endParaRPr>
          </a:p>
        </p:txBody>
      </p:sp>
      <p:sp>
        <p:nvSpPr>
          <p:cNvPr id="655" name="Google Shape;655;p68"/>
          <p:cNvSpPr txBox="1"/>
          <p:nvPr/>
        </p:nvSpPr>
        <p:spPr>
          <a:xfrm>
            <a:off x="3134600" y="1720925"/>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Pgweb in the container</a:t>
            </a:r>
            <a:endParaRPr>
              <a:solidFill>
                <a:schemeClr val="dk1"/>
              </a:solidFill>
              <a:latin typeface="Archivo"/>
              <a:ea typeface="Archivo"/>
              <a:cs typeface="Archivo"/>
              <a:sym typeface="Archivo"/>
            </a:endParaRPr>
          </a:p>
        </p:txBody>
      </p:sp>
      <p:sp>
        <p:nvSpPr>
          <p:cNvPr id="656" name="Google Shape;656;p68"/>
          <p:cNvSpPr txBox="1"/>
          <p:nvPr/>
        </p:nvSpPr>
        <p:spPr>
          <a:xfrm>
            <a:off x="3134601" y="1260000"/>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Clone</a:t>
            </a:r>
            <a:endParaRPr b="1" sz="2000">
              <a:solidFill>
                <a:schemeClr val="dk1"/>
              </a:solidFill>
              <a:latin typeface="Archivo"/>
              <a:ea typeface="Archivo"/>
              <a:cs typeface="Archivo"/>
              <a:sym typeface="Archivo"/>
            </a:endParaRPr>
          </a:p>
        </p:txBody>
      </p:sp>
      <p:sp>
        <p:nvSpPr>
          <p:cNvPr id="657" name="Google Shape;657;p68"/>
          <p:cNvSpPr txBox="1"/>
          <p:nvPr/>
        </p:nvSpPr>
        <p:spPr>
          <a:xfrm>
            <a:off x="5549201" y="1720925"/>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Dependencies for harness and pgweb</a:t>
            </a:r>
            <a:endParaRPr>
              <a:solidFill>
                <a:schemeClr val="dk1"/>
              </a:solidFill>
              <a:latin typeface="Archivo"/>
              <a:ea typeface="Archivo"/>
              <a:cs typeface="Archivo"/>
              <a:sym typeface="Archivo"/>
            </a:endParaRPr>
          </a:p>
        </p:txBody>
      </p:sp>
      <p:sp>
        <p:nvSpPr>
          <p:cNvPr id="658" name="Google Shape;658;p68"/>
          <p:cNvSpPr txBox="1"/>
          <p:nvPr/>
        </p:nvSpPr>
        <p:spPr>
          <a:xfrm>
            <a:off x="5549202" y="1260000"/>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Install</a:t>
            </a:r>
            <a:endParaRPr b="1" sz="2000">
              <a:solidFill>
                <a:schemeClr val="dk1"/>
              </a:solidFill>
              <a:latin typeface="Archivo"/>
              <a:ea typeface="Archivo"/>
              <a:cs typeface="Archivo"/>
              <a:sym typeface="Archivo"/>
            </a:endParaRPr>
          </a:p>
        </p:txBody>
      </p:sp>
      <p:sp>
        <p:nvSpPr>
          <p:cNvPr id="659" name="Google Shape;659;p68"/>
          <p:cNvSpPr txBox="1"/>
          <p:nvPr/>
        </p:nvSpPr>
        <p:spPr>
          <a:xfrm>
            <a:off x="720000" y="3780674"/>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PostgreSQL </a:t>
            </a:r>
            <a:r>
              <a:rPr lang="en">
                <a:solidFill>
                  <a:schemeClr val="dk1"/>
                </a:solidFill>
                <a:latin typeface="Archivo"/>
                <a:ea typeface="Archivo"/>
                <a:cs typeface="Archivo"/>
                <a:sym typeface="Archivo"/>
              </a:rPr>
              <a:t>client for DB communication</a:t>
            </a:r>
            <a:endParaRPr>
              <a:solidFill>
                <a:schemeClr val="dk1"/>
              </a:solidFill>
              <a:latin typeface="Archivo"/>
              <a:ea typeface="Archivo"/>
              <a:cs typeface="Archivo"/>
              <a:sym typeface="Archivo"/>
            </a:endParaRPr>
          </a:p>
        </p:txBody>
      </p:sp>
      <p:sp>
        <p:nvSpPr>
          <p:cNvPr id="660" name="Google Shape;660;p68"/>
          <p:cNvSpPr txBox="1"/>
          <p:nvPr/>
        </p:nvSpPr>
        <p:spPr>
          <a:xfrm>
            <a:off x="720000" y="3320048"/>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Setup</a:t>
            </a:r>
            <a:endParaRPr b="1" sz="2000">
              <a:solidFill>
                <a:schemeClr val="dk1"/>
              </a:solidFill>
              <a:latin typeface="Archivo"/>
              <a:ea typeface="Archivo"/>
              <a:cs typeface="Archivo"/>
              <a:sym typeface="Archivo"/>
            </a:endParaRPr>
          </a:p>
        </p:txBody>
      </p:sp>
      <p:sp>
        <p:nvSpPr>
          <p:cNvPr id="661" name="Google Shape;661;p68"/>
          <p:cNvSpPr txBox="1"/>
          <p:nvPr/>
        </p:nvSpPr>
        <p:spPr>
          <a:xfrm>
            <a:off x="3134600" y="3780674"/>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Tests in the pgweb repo </a:t>
            </a:r>
            <a:endParaRPr>
              <a:solidFill>
                <a:schemeClr val="dk1"/>
              </a:solidFill>
              <a:latin typeface="Archivo"/>
              <a:ea typeface="Archivo"/>
              <a:cs typeface="Archivo"/>
              <a:sym typeface="Archivo"/>
            </a:endParaRPr>
          </a:p>
        </p:txBody>
      </p:sp>
      <p:sp>
        <p:nvSpPr>
          <p:cNvPr id="662" name="Google Shape;662;p68"/>
          <p:cNvSpPr txBox="1"/>
          <p:nvPr/>
        </p:nvSpPr>
        <p:spPr>
          <a:xfrm>
            <a:off x="3134601" y="3319748"/>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Copy</a:t>
            </a:r>
            <a:endParaRPr b="1" sz="2000">
              <a:solidFill>
                <a:schemeClr val="dk1"/>
              </a:solidFill>
              <a:latin typeface="Archivo"/>
              <a:ea typeface="Archivo"/>
              <a:cs typeface="Archivo"/>
              <a:sym typeface="Archivo"/>
            </a:endParaRPr>
          </a:p>
        </p:txBody>
      </p:sp>
      <p:sp>
        <p:nvSpPr>
          <p:cNvPr id="663" name="Google Shape;663;p68"/>
          <p:cNvSpPr txBox="1"/>
          <p:nvPr/>
        </p:nvSpPr>
        <p:spPr>
          <a:xfrm>
            <a:off x="5549201" y="3780674"/>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Default Data for dev build &amp; admin setup</a:t>
            </a:r>
            <a:endParaRPr>
              <a:solidFill>
                <a:schemeClr val="dk1"/>
              </a:solidFill>
              <a:latin typeface="Archivo"/>
              <a:ea typeface="Archivo"/>
              <a:cs typeface="Archivo"/>
              <a:sym typeface="Archivo"/>
            </a:endParaRPr>
          </a:p>
        </p:txBody>
      </p:sp>
      <p:sp>
        <p:nvSpPr>
          <p:cNvPr id="664" name="Google Shape;664;p68"/>
          <p:cNvSpPr txBox="1"/>
          <p:nvPr/>
        </p:nvSpPr>
        <p:spPr>
          <a:xfrm>
            <a:off x="5549202" y="3319748"/>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Setup</a:t>
            </a:r>
            <a:endParaRPr b="1" sz="2000">
              <a:solidFill>
                <a:schemeClr val="dk1"/>
              </a:solidFill>
              <a:latin typeface="Archivo"/>
              <a:ea typeface="Archivo"/>
              <a:cs typeface="Archivo"/>
              <a:sym typeface="Archivo"/>
            </a:endParaRPr>
          </a:p>
        </p:txBody>
      </p:sp>
      <p:cxnSp>
        <p:nvCxnSpPr>
          <p:cNvPr id="665" name="Google Shape;665;p68"/>
          <p:cNvCxnSpPr>
            <a:stCxn id="654" idx="3"/>
            <a:endCxn id="656" idx="1"/>
          </p:cNvCxnSpPr>
          <p:nvPr/>
        </p:nvCxnSpPr>
        <p:spPr>
          <a:xfrm>
            <a:off x="2825100" y="1497300"/>
            <a:ext cx="309600" cy="600"/>
          </a:xfrm>
          <a:prstGeom prst="bentConnector3">
            <a:avLst>
              <a:gd fmla="val 49984" name="adj1"/>
            </a:avLst>
          </a:prstGeom>
          <a:noFill/>
          <a:ln cap="flat" cmpd="sng" w="9525">
            <a:solidFill>
              <a:schemeClr val="dk1"/>
            </a:solidFill>
            <a:prstDash val="solid"/>
            <a:round/>
            <a:headEnd len="med" w="med" type="none"/>
            <a:tailEnd len="med" w="med" type="none"/>
          </a:ln>
        </p:spPr>
      </p:cxnSp>
      <p:cxnSp>
        <p:nvCxnSpPr>
          <p:cNvPr id="666" name="Google Shape;666;p68"/>
          <p:cNvCxnSpPr>
            <a:stCxn id="656" idx="3"/>
            <a:endCxn id="658" idx="1"/>
          </p:cNvCxnSpPr>
          <p:nvPr/>
        </p:nvCxnSpPr>
        <p:spPr>
          <a:xfrm>
            <a:off x="5239701" y="1497300"/>
            <a:ext cx="309600" cy="600"/>
          </a:xfrm>
          <a:prstGeom prst="bentConnector3">
            <a:avLst>
              <a:gd fmla="val 49984" name="adj1"/>
            </a:avLst>
          </a:prstGeom>
          <a:noFill/>
          <a:ln cap="flat" cmpd="sng" w="9525">
            <a:solidFill>
              <a:schemeClr val="dk1"/>
            </a:solidFill>
            <a:prstDash val="solid"/>
            <a:round/>
            <a:headEnd len="med" w="med" type="none"/>
            <a:tailEnd len="med" w="med" type="none"/>
          </a:ln>
        </p:spPr>
      </p:cxnSp>
      <p:cxnSp>
        <p:nvCxnSpPr>
          <p:cNvPr id="667" name="Google Shape;667;p68"/>
          <p:cNvCxnSpPr>
            <a:stCxn id="657" idx="2"/>
            <a:endCxn id="660" idx="0"/>
          </p:cNvCxnSpPr>
          <p:nvPr/>
        </p:nvCxnSpPr>
        <p:spPr>
          <a:xfrm rot="5400000">
            <a:off x="3710351" y="428525"/>
            <a:ext cx="953700" cy="48291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668" name="Google Shape;668;p68"/>
          <p:cNvCxnSpPr>
            <a:stCxn id="660" idx="3"/>
            <a:endCxn id="662" idx="1"/>
          </p:cNvCxnSpPr>
          <p:nvPr/>
        </p:nvCxnSpPr>
        <p:spPr>
          <a:xfrm>
            <a:off x="2825100" y="3557348"/>
            <a:ext cx="309600" cy="600"/>
          </a:xfrm>
          <a:prstGeom prst="bentConnector3">
            <a:avLst>
              <a:gd fmla="val 49984" name="adj1"/>
            </a:avLst>
          </a:prstGeom>
          <a:noFill/>
          <a:ln cap="flat" cmpd="sng" w="9525">
            <a:solidFill>
              <a:schemeClr val="dk1"/>
            </a:solidFill>
            <a:prstDash val="solid"/>
            <a:round/>
            <a:headEnd len="med" w="med" type="none"/>
            <a:tailEnd len="med" w="med" type="none"/>
          </a:ln>
        </p:spPr>
      </p:cxnSp>
      <p:cxnSp>
        <p:nvCxnSpPr>
          <p:cNvPr id="669" name="Google Shape;669;p68"/>
          <p:cNvCxnSpPr>
            <a:stCxn id="662" idx="3"/>
            <a:endCxn id="664" idx="1"/>
          </p:cNvCxnSpPr>
          <p:nvPr/>
        </p:nvCxnSpPr>
        <p:spPr>
          <a:xfrm>
            <a:off x="5239701" y="3557048"/>
            <a:ext cx="309600" cy="600"/>
          </a:xfrm>
          <a:prstGeom prst="bentConnector3">
            <a:avLst>
              <a:gd fmla="val 49984"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Reporting Mechanism</a:t>
            </a:r>
            <a:endParaRPr/>
          </a:p>
        </p:txBody>
      </p:sp>
      <p:sp>
        <p:nvSpPr>
          <p:cNvPr id="675" name="Google Shape;675;p69"/>
          <p:cNvSpPr txBox="1"/>
          <p:nvPr/>
        </p:nvSpPr>
        <p:spPr>
          <a:xfrm>
            <a:off x="1024800" y="1797125"/>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All reports from the tests</a:t>
            </a:r>
            <a:endParaRPr>
              <a:solidFill>
                <a:schemeClr val="dk1"/>
              </a:solidFill>
              <a:latin typeface="Archivo"/>
              <a:ea typeface="Archivo"/>
              <a:cs typeface="Archivo"/>
              <a:sym typeface="Archivo"/>
            </a:endParaRPr>
          </a:p>
        </p:txBody>
      </p:sp>
      <p:sp>
        <p:nvSpPr>
          <p:cNvPr id="676" name="Google Shape;676;p69"/>
          <p:cNvSpPr txBox="1"/>
          <p:nvPr/>
        </p:nvSpPr>
        <p:spPr>
          <a:xfrm>
            <a:off x="1024800" y="1336200"/>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Collect</a:t>
            </a:r>
            <a:endParaRPr b="1" sz="2000">
              <a:solidFill>
                <a:schemeClr val="dk1"/>
              </a:solidFill>
              <a:latin typeface="Archivo"/>
              <a:ea typeface="Archivo"/>
              <a:cs typeface="Archivo"/>
              <a:sym typeface="Archivo"/>
            </a:endParaRPr>
          </a:p>
        </p:txBody>
      </p:sp>
      <p:sp>
        <p:nvSpPr>
          <p:cNvPr id="677" name="Google Shape;677;p69"/>
          <p:cNvSpPr txBox="1"/>
          <p:nvPr/>
        </p:nvSpPr>
        <p:spPr>
          <a:xfrm>
            <a:off x="3439400" y="1797125"/>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For any Failures</a:t>
            </a:r>
            <a:endParaRPr>
              <a:solidFill>
                <a:schemeClr val="dk1"/>
              </a:solidFill>
              <a:latin typeface="Archivo"/>
              <a:ea typeface="Archivo"/>
              <a:cs typeface="Archivo"/>
              <a:sym typeface="Archivo"/>
            </a:endParaRPr>
          </a:p>
        </p:txBody>
      </p:sp>
      <p:sp>
        <p:nvSpPr>
          <p:cNvPr id="678" name="Google Shape;678;p69"/>
          <p:cNvSpPr txBox="1"/>
          <p:nvPr/>
        </p:nvSpPr>
        <p:spPr>
          <a:xfrm>
            <a:off x="3439401" y="1336200"/>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Check</a:t>
            </a:r>
            <a:endParaRPr b="1" sz="2000">
              <a:solidFill>
                <a:schemeClr val="dk1"/>
              </a:solidFill>
              <a:latin typeface="Archivo"/>
              <a:ea typeface="Archivo"/>
              <a:cs typeface="Archivo"/>
              <a:sym typeface="Archivo"/>
            </a:endParaRPr>
          </a:p>
        </p:txBody>
      </p:sp>
      <p:sp>
        <p:nvSpPr>
          <p:cNvPr id="679" name="Google Shape;679;p69"/>
          <p:cNvSpPr txBox="1"/>
          <p:nvPr/>
        </p:nvSpPr>
        <p:spPr>
          <a:xfrm>
            <a:off x="5854001" y="1797125"/>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Reports using PaLM with possible fixes</a:t>
            </a:r>
            <a:endParaRPr>
              <a:solidFill>
                <a:schemeClr val="dk1"/>
              </a:solidFill>
              <a:latin typeface="Archivo"/>
              <a:ea typeface="Archivo"/>
              <a:cs typeface="Archivo"/>
              <a:sym typeface="Archivo"/>
            </a:endParaRPr>
          </a:p>
        </p:txBody>
      </p:sp>
      <p:sp>
        <p:nvSpPr>
          <p:cNvPr id="680" name="Google Shape;680;p69"/>
          <p:cNvSpPr txBox="1"/>
          <p:nvPr/>
        </p:nvSpPr>
        <p:spPr>
          <a:xfrm>
            <a:off x="5854002" y="1336200"/>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Summarise</a:t>
            </a:r>
            <a:endParaRPr b="1" sz="2000">
              <a:solidFill>
                <a:schemeClr val="dk1"/>
              </a:solidFill>
              <a:latin typeface="Archivo"/>
              <a:ea typeface="Archivo"/>
              <a:cs typeface="Archivo"/>
              <a:sym typeface="Archivo"/>
            </a:endParaRPr>
          </a:p>
        </p:txBody>
      </p:sp>
      <p:sp>
        <p:nvSpPr>
          <p:cNvPr id="681" name="Google Shape;681;p69"/>
          <p:cNvSpPr txBox="1"/>
          <p:nvPr/>
        </p:nvSpPr>
        <p:spPr>
          <a:xfrm>
            <a:off x="1024800" y="3856874"/>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By sending the reports to the concerned </a:t>
            </a:r>
            <a:endParaRPr>
              <a:solidFill>
                <a:schemeClr val="dk1"/>
              </a:solidFill>
              <a:latin typeface="Archivo"/>
              <a:ea typeface="Archivo"/>
              <a:cs typeface="Archivo"/>
              <a:sym typeface="Archivo"/>
            </a:endParaRPr>
          </a:p>
        </p:txBody>
      </p:sp>
      <p:sp>
        <p:nvSpPr>
          <p:cNvPr id="682" name="Google Shape;682;p69"/>
          <p:cNvSpPr txBox="1"/>
          <p:nvPr/>
        </p:nvSpPr>
        <p:spPr>
          <a:xfrm>
            <a:off x="1024800" y="3396248"/>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Complain</a:t>
            </a:r>
            <a:endParaRPr b="1" sz="2000">
              <a:solidFill>
                <a:schemeClr val="dk1"/>
              </a:solidFill>
              <a:latin typeface="Archivo"/>
              <a:ea typeface="Archivo"/>
              <a:cs typeface="Archivo"/>
              <a:sym typeface="Archivo"/>
            </a:endParaRPr>
          </a:p>
        </p:txBody>
      </p:sp>
      <p:sp>
        <p:nvSpPr>
          <p:cNvPr id="683" name="Google Shape;683;p69"/>
          <p:cNvSpPr txBox="1"/>
          <p:nvPr/>
        </p:nvSpPr>
        <p:spPr>
          <a:xfrm>
            <a:off x="3439400" y="3856874"/>
            <a:ext cx="2105100" cy="6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Archivo"/>
                <a:ea typeface="Archivo"/>
                <a:cs typeface="Archivo"/>
                <a:sym typeface="Archivo"/>
              </a:rPr>
              <a:t>Failure Reports to setup an archive</a:t>
            </a:r>
            <a:endParaRPr>
              <a:solidFill>
                <a:schemeClr val="dk1"/>
              </a:solidFill>
              <a:latin typeface="Archivo"/>
              <a:ea typeface="Archivo"/>
              <a:cs typeface="Archivo"/>
              <a:sym typeface="Archivo"/>
            </a:endParaRPr>
          </a:p>
        </p:txBody>
      </p:sp>
      <p:sp>
        <p:nvSpPr>
          <p:cNvPr id="684" name="Google Shape;684;p69"/>
          <p:cNvSpPr txBox="1"/>
          <p:nvPr/>
        </p:nvSpPr>
        <p:spPr>
          <a:xfrm>
            <a:off x="3439401" y="3395948"/>
            <a:ext cx="2105100" cy="4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Archivo"/>
                <a:ea typeface="Archivo"/>
                <a:cs typeface="Archivo"/>
                <a:sym typeface="Archivo"/>
              </a:rPr>
              <a:t>Save</a:t>
            </a:r>
            <a:endParaRPr b="1" sz="2000">
              <a:solidFill>
                <a:schemeClr val="dk1"/>
              </a:solidFill>
              <a:latin typeface="Archivo"/>
              <a:ea typeface="Archivo"/>
              <a:cs typeface="Archivo"/>
              <a:sym typeface="Archivo"/>
            </a:endParaRPr>
          </a:p>
        </p:txBody>
      </p:sp>
      <p:cxnSp>
        <p:nvCxnSpPr>
          <p:cNvPr id="685" name="Google Shape;685;p69"/>
          <p:cNvCxnSpPr>
            <a:stCxn id="676" idx="3"/>
            <a:endCxn id="678" idx="1"/>
          </p:cNvCxnSpPr>
          <p:nvPr/>
        </p:nvCxnSpPr>
        <p:spPr>
          <a:xfrm>
            <a:off x="3129900" y="1573500"/>
            <a:ext cx="309600" cy="600"/>
          </a:xfrm>
          <a:prstGeom prst="bentConnector3">
            <a:avLst>
              <a:gd fmla="val 49984" name="adj1"/>
            </a:avLst>
          </a:prstGeom>
          <a:noFill/>
          <a:ln cap="flat" cmpd="sng" w="9525">
            <a:solidFill>
              <a:schemeClr val="dk1"/>
            </a:solidFill>
            <a:prstDash val="solid"/>
            <a:round/>
            <a:headEnd len="med" w="med" type="none"/>
            <a:tailEnd len="med" w="med" type="none"/>
          </a:ln>
        </p:spPr>
      </p:cxnSp>
      <p:cxnSp>
        <p:nvCxnSpPr>
          <p:cNvPr id="686" name="Google Shape;686;p69"/>
          <p:cNvCxnSpPr>
            <a:stCxn id="678" idx="3"/>
            <a:endCxn id="680" idx="1"/>
          </p:cNvCxnSpPr>
          <p:nvPr/>
        </p:nvCxnSpPr>
        <p:spPr>
          <a:xfrm>
            <a:off x="5544501" y="1573500"/>
            <a:ext cx="309600" cy="600"/>
          </a:xfrm>
          <a:prstGeom prst="bentConnector3">
            <a:avLst>
              <a:gd fmla="val 49984" name="adj1"/>
            </a:avLst>
          </a:prstGeom>
          <a:noFill/>
          <a:ln cap="flat" cmpd="sng" w="9525">
            <a:solidFill>
              <a:schemeClr val="dk1"/>
            </a:solidFill>
            <a:prstDash val="solid"/>
            <a:round/>
            <a:headEnd len="med" w="med" type="none"/>
            <a:tailEnd len="med" w="med" type="none"/>
          </a:ln>
        </p:spPr>
      </p:cxnSp>
      <p:cxnSp>
        <p:nvCxnSpPr>
          <p:cNvPr id="687" name="Google Shape;687;p69"/>
          <p:cNvCxnSpPr>
            <a:stCxn id="679" idx="2"/>
            <a:endCxn id="682" idx="0"/>
          </p:cNvCxnSpPr>
          <p:nvPr/>
        </p:nvCxnSpPr>
        <p:spPr>
          <a:xfrm rot="5400000">
            <a:off x="4015151" y="504725"/>
            <a:ext cx="953700" cy="48291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688" name="Google Shape;688;p69"/>
          <p:cNvCxnSpPr>
            <a:stCxn id="682" idx="3"/>
            <a:endCxn id="684" idx="1"/>
          </p:cNvCxnSpPr>
          <p:nvPr/>
        </p:nvCxnSpPr>
        <p:spPr>
          <a:xfrm>
            <a:off x="3129900" y="3633548"/>
            <a:ext cx="309600" cy="600"/>
          </a:xfrm>
          <a:prstGeom prst="bentConnector3">
            <a:avLst>
              <a:gd fmla="val 49984" name="adj1"/>
            </a:avLst>
          </a:prstGeom>
          <a:noFill/>
          <a:ln cap="flat" cmpd="sng" w="9525">
            <a:solidFill>
              <a:schemeClr val="dk1"/>
            </a:solidFill>
            <a:prstDash val="solid"/>
            <a:round/>
            <a:headEnd len="med" w="med" type="none"/>
            <a:tailEnd len="med" w="med" type="none"/>
          </a:ln>
        </p:spPr>
      </p:cxnSp>
      <p:pic>
        <p:nvPicPr>
          <p:cNvPr id="689" name="Google Shape;689;p69"/>
          <p:cNvPicPr preferRelativeResize="0"/>
          <p:nvPr/>
        </p:nvPicPr>
        <p:blipFill>
          <a:blip r:embed="rId3">
            <a:alphaModFix/>
          </a:blip>
          <a:stretch>
            <a:fillRect/>
          </a:stretch>
        </p:blipFill>
        <p:spPr>
          <a:xfrm>
            <a:off x="8278889" y="63135"/>
            <a:ext cx="739275" cy="762726"/>
          </a:xfrm>
          <a:prstGeom prst="rect">
            <a:avLst/>
          </a:prstGeom>
          <a:noFill/>
          <a:ln>
            <a:noFill/>
          </a:ln>
        </p:spPr>
      </p:pic>
      <p:sp>
        <p:nvSpPr>
          <p:cNvPr id="690" name="Google Shape;690;p69"/>
          <p:cNvSpPr/>
          <p:nvPr/>
        </p:nvSpPr>
        <p:spPr>
          <a:xfrm>
            <a:off x="6546475" y="3856863"/>
            <a:ext cx="1916946" cy="1053378"/>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91" name="Google Shape;691;p69"/>
          <p:cNvSpPr txBox="1"/>
          <p:nvPr/>
        </p:nvSpPr>
        <p:spPr>
          <a:xfrm>
            <a:off x="6604925" y="4146250"/>
            <a:ext cx="19329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Archivo"/>
                <a:ea typeface="Archivo"/>
                <a:cs typeface="Archivo"/>
                <a:sym typeface="Archivo"/>
              </a:rPr>
              <a:t>Time to Complain!!</a:t>
            </a:r>
            <a:endParaRPr b="1" i="1">
              <a:solidFill>
                <a:schemeClr val="dk1"/>
              </a:solidFill>
              <a:latin typeface="Archivo"/>
              <a:ea typeface="Archivo"/>
              <a:cs typeface="Archivo"/>
              <a:sym typeface="Archiv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0"/>
          <p:cNvSpPr txBox="1"/>
          <p:nvPr>
            <p:ph type="title"/>
          </p:nvPr>
        </p:nvSpPr>
        <p:spPr>
          <a:xfrm>
            <a:off x="7200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The Story So Far….</a:t>
            </a:r>
            <a:endParaRPr sz="3500"/>
          </a:p>
        </p:txBody>
      </p:sp>
      <p:sp>
        <p:nvSpPr>
          <p:cNvPr id="697" name="Google Shape;697;p70"/>
          <p:cNvSpPr txBox="1"/>
          <p:nvPr/>
        </p:nvSpPr>
        <p:spPr>
          <a:xfrm>
            <a:off x="673800" y="1372475"/>
            <a:ext cx="7354500" cy="3236100"/>
          </a:xfrm>
          <a:prstGeom prst="rect">
            <a:avLst/>
          </a:prstGeom>
          <a:noFill/>
          <a:ln>
            <a:noFill/>
          </a:ln>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chemeClr val="dk1"/>
              </a:buClr>
              <a:buSzPts val="2200"/>
              <a:buFont typeface="Archivo"/>
              <a:buChar char="●"/>
            </a:pPr>
            <a:r>
              <a:rPr lang="en" sz="2200">
                <a:solidFill>
                  <a:schemeClr val="dk1"/>
                </a:solidFill>
                <a:latin typeface="Archivo"/>
                <a:ea typeface="Archivo"/>
                <a:cs typeface="Archivo"/>
                <a:sym typeface="Archivo"/>
              </a:rPr>
              <a:t>What is PgWeb?</a:t>
            </a:r>
            <a:endParaRPr sz="2200">
              <a:solidFill>
                <a:schemeClr val="dk1"/>
              </a:solidFill>
              <a:latin typeface="Archivo"/>
              <a:ea typeface="Archivo"/>
              <a:cs typeface="Archivo"/>
              <a:sym typeface="Archivo"/>
            </a:endParaRPr>
          </a:p>
          <a:p>
            <a:pPr indent="-368300" lvl="0" marL="457200" rtl="0" algn="l">
              <a:lnSpc>
                <a:spcPct val="150000"/>
              </a:lnSpc>
              <a:spcBef>
                <a:spcPts val="0"/>
              </a:spcBef>
              <a:spcAft>
                <a:spcPts val="0"/>
              </a:spcAft>
              <a:buClr>
                <a:schemeClr val="dk1"/>
              </a:buClr>
              <a:buSzPts val="2200"/>
              <a:buFont typeface="Archivo"/>
              <a:buChar char="●"/>
            </a:pPr>
            <a:r>
              <a:rPr lang="en" sz="2200">
                <a:solidFill>
                  <a:schemeClr val="dk1"/>
                </a:solidFill>
                <a:latin typeface="Archivo"/>
                <a:ea typeface="Archivo"/>
                <a:cs typeface="Archivo"/>
                <a:sym typeface="Archivo"/>
              </a:rPr>
              <a:t>Why do we need to test PgWeb?</a:t>
            </a:r>
            <a:endParaRPr sz="2200">
              <a:solidFill>
                <a:schemeClr val="dk1"/>
              </a:solidFill>
              <a:latin typeface="Archivo"/>
              <a:ea typeface="Archivo"/>
              <a:cs typeface="Archivo"/>
              <a:sym typeface="Archivo"/>
            </a:endParaRPr>
          </a:p>
          <a:p>
            <a:pPr indent="-368300" lvl="0" marL="457200" rtl="0" algn="l">
              <a:lnSpc>
                <a:spcPct val="150000"/>
              </a:lnSpc>
              <a:spcBef>
                <a:spcPts val="0"/>
              </a:spcBef>
              <a:spcAft>
                <a:spcPts val="0"/>
              </a:spcAft>
              <a:buClr>
                <a:schemeClr val="dk1"/>
              </a:buClr>
              <a:buSzPts val="2200"/>
              <a:buFont typeface="Archivo"/>
              <a:buChar char="●"/>
            </a:pPr>
            <a:r>
              <a:rPr lang="en" sz="2200">
                <a:solidFill>
                  <a:schemeClr val="dk1"/>
                </a:solidFill>
                <a:latin typeface="Archivo"/>
                <a:ea typeface="Archivo"/>
                <a:cs typeface="Archivo"/>
                <a:sym typeface="Archivo"/>
              </a:rPr>
              <a:t>How does the Harness Help in this task?</a:t>
            </a:r>
            <a:endParaRPr sz="2200">
              <a:solidFill>
                <a:schemeClr val="dk1"/>
              </a:solidFill>
              <a:latin typeface="Archivo"/>
              <a:ea typeface="Archivo"/>
              <a:cs typeface="Archivo"/>
              <a:sym typeface="Archivo"/>
            </a:endParaRPr>
          </a:p>
          <a:p>
            <a:pPr indent="-368300" lvl="0" marL="457200" rtl="0" algn="l">
              <a:lnSpc>
                <a:spcPct val="150000"/>
              </a:lnSpc>
              <a:spcBef>
                <a:spcPts val="0"/>
              </a:spcBef>
              <a:spcAft>
                <a:spcPts val="0"/>
              </a:spcAft>
              <a:buClr>
                <a:schemeClr val="dk1"/>
              </a:buClr>
              <a:buSzPts val="2200"/>
              <a:buFont typeface="Archivo"/>
              <a:buChar char="●"/>
            </a:pPr>
            <a:r>
              <a:rPr lang="en" sz="2200">
                <a:solidFill>
                  <a:schemeClr val="dk1"/>
                </a:solidFill>
                <a:latin typeface="Archivo"/>
                <a:ea typeface="Archivo"/>
                <a:cs typeface="Archivo"/>
                <a:sym typeface="Archivo"/>
              </a:rPr>
              <a:t>Details about some of the Prominent Tests</a:t>
            </a:r>
            <a:endParaRPr sz="2200">
              <a:solidFill>
                <a:schemeClr val="dk1"/>
              </a:solidFill>
              <a:latin typeface="Archivo"/>
              <a:ea typeface="Archivo"/>
              <a:cs typeface="Archivo"/>
              <a:sym typeface="Archivo"/>
            </a:endParaRPr>
          </a:p>
        </p:txBody>
      </p:sp>
      <p:pic>
        <p:nvPicPr>
          <p:cNvPr id="698" name="Google Shape;698;p70"/>
          <p:cNvPicPr preferRelativeResize="0"/>
          <p:nvPr/>
        </p:nvPicPr>
        <p:blipFill>
          <a:blip r:embed="rId3">
            <a:alphaModFix/>
          </a:blip>
          <a:stretch>
            <a:fillRect/>
          </a:stretch>
        </p:blipFill>
        <p:spPr>
          <a:xfrm>
            <a:off x="8278889" y="63135"/>
            <a:ext cx="739275" cy="762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1"/>
          <p:cNvSpPr txBox="1"/>
          <p:nvPr>
            <p:ph type="title"/>
          </p:nvPr>
        </p:nvSpPr>
        <p:spPr>
          <a:xfrm>
            <a:off x="7200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Ahead? - Upcoming Features</a:t>
            </a:r>
            <a:endParaRPr/>
          </a:p>
        </p:txBody>
      </p:sp>
      <p:sp>
        <p:nvSpPr>
          <p:cNvPr id="704" name="Google Shape;704;p71"/>
          <p:cNvSpPr txBox="1"/>
          <p:nvPr/>
        </p:nvSpPr>
        <p:spPr>
          <a:xfrm>
            <a:off x="673800" y="1328575"/>
            <a:ext cx="7354500" cy="32361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chemeClr val="dk1"/>
              </a:buClr>
              <a:buSzPts val="2100"/>
              <a:buFont typeface="Archivo"/>
              <a:buChar char="●"/>
            </a:pPr>
            <a:r>
              <a:rPr lang="en" sz="2100">
                <a:solidFill>
                  <a:schemeClr val="dk1"/>
                </a:solidFill>
                <a:latin typeface="Archivo"/>
                <a:ea typeface="Archivo"/>
                <a:cs typeface="Archivo"/>
                <a:sym typeface="Archivo"/>
              </a:rPr>
              <a:t>Archiving Log Reports </a:t>
            </a:r>
            <a:endParaRPr sz="2100">
              <a:solidFill>
                <a:schemeClr val="dk1"/>
              </a:solidFill>
              <a:latin typeface="Archivo"/>
              <a:ea typeface="Archivo"/>
              <a:cs typeface="Archivo"/>
              <a:sym typeface="Archivo"/>
            </a:endParaRPr>
          </a:p>
          <a:p>
            <a:pPr indent="-361950" lvl="0" marL="457200" rtl="0" algn="l">
              <a:lnSpc>
                <a:spcPct val="150000"/>
              </a:lnSpc>
              <a:spcBef>
                <a:spcPts val="0"/>
              </a:spcBef>
              <a:spcAft>
                <a:spcPts val="0"/>
              </a:spcAft>
              <a:buClr>
                <a:schemeClr val="dk1"/>
              </a:buClr>
              <a:buSzPts val="2100"/>
              <a:buFont typeface="Archivo"/>
              <a:buChar char="●"/>
            </a:pPr>
            <a:r>
              <a:rPr lang="en" sz="2100">
                <a:solidFill>
                  <a:schemeClr val="dk1"/>
                </a:solidFill>
                <a:latin typeface="Archivo"/>
                <a:ea typeface="Archivo"/>
                <a:cs typeface="Archivo"/>
                <a:sym typeface="Archivo"/>
              </a:rPr>
              <a:t>Ability to Test various builds of pgweb using commit ids</a:t>
            </a:r>
            <a:endParaRPr sz="2100">
              <a:solidFill>
                <a:schemeClr val="dk1"/>
              </a:solidFill>
              <a:latin typeface="Archivo"/>
              <a:ea typeface="Archivo"/>
              <a:cs typeface="Archivo"/>
              <a:sym typeface="Archivo"/>
            </a:endParaRPr>
          </a:p>
          <a:p>
            <a:pPr indent="-361950" lvl="0" marL="457200" rtl="0" algn="l">
              <a:lnSpc>
                <a:spcPct val="150000"/>
              </a:lnSpc>
              <a:spcBef>
                <a:spcPts val="0"/>
              </a:spcBef>
              <a:spcAft>
                <a:spcPts val="0"/>
              </a:spcAft>
              <a:buClr>
                <a:schemeClr val="dk1"/>
              </a:buClr>
              <a:buSzPts val="2100"/>
              <a:buFont typeface="Archivo"/>
              <a:buChar char="●"/>
            </a:pPr>
            <a:r>
              <a:rPr lang="en" sz="2100">
                <a:solidFill>
                  <a:schemeClr val="dk1"/>
                </a:solidFill>
                <a:latin typeface="Archivo"/>
                <a:ea typeface="Archivo"/>
                <a:cs typeface="Archivo"/>
                <a:sym typeface="Archivo"/>
              </a:rPr>
              <a:t>Security Tests</a:t>
            </a:r>
            <a:endParaRPr sz="2100">
              <a:solidFill>
                <a:schemeClr val="dk1"/>
              </a:solidFill>
              <a:latin typeface="Archivo"/>
              <a:ea typeface="Archivo"/>
              <a:cs typeface="Archivo"/>
              <a:sym typeface="Archivo"/>
            </a:endParaRPr>
          </a:p>
          <a:p>
            <a:pPr indent="-361950" lvl="0" marL="457200" rtl="0" algn="l">
              <a:lnSpc>
                <a:spcPct val="150000"/>
              </a:lnSpc>
              <a:spcBef>
                <a:spcPts val="0"/>
              </a:spcBef>
              <a:spcAft>
                <a:spcPts val="0"/>
              </a:spcAft>
              <a:buClr>
                <a:schemeClr val="dk1"/>
              </a:buClr>
              <a:buSzPts val="2100"/>
              <a:buFont typeface="Archivo"/>
              <a:buChar char="●"/>
            </a:pPr>
            <a:r>
              <a:rPr lang="en" sz="2100">
                <a:solidFill>
                  <a:schemeClr val="dk1"/>
                </a:solidFill>
                <a:latin typeface="Archivo"/>
                <a:ea typeface="Archivo"/>
                <a:cs typeface="Archivo"/>
                <a:sym typeface="Archivo"/>
              </a:rPr>
              <a:t>Better Crawling Mechanism for URL validation</a:t>
            </a:r>
            <a:endParaRPr sz="2100">
              <a:solidFill>
                <a:schemeClr val="dk1"/>
              </a:solidFill>
              <a:latin typeface="Archivo"/>
              <a:ea typeface="Archivo"/>
              <a:cs typeface="Archivo"/>
              <a:sym typeface="Archivo"/>
            </a:endParaRPr>
          </a:p>
          <a:p>
            <a:pPr indent="-361950" lvl="0" marL="457200" rtl="0" algn="l">
              <a:lnSpc>
                <a:spcPct val="150000"/>
              </a:lnSpc>
              <a:spcBef>
                <a:spcPts val="0"/>
              </a:spcBef>
              <a:spcAft>
                <a:spcPts val="0"/>
              </a:spcAft>
              <a:buClr>
                <a:schemeClr val="dk1"/>
              </a:buClr>
              <a:buSzPts val="2100"/>
              <a:buFont typeface="Archivo"/>
              <a:buChar char="●"/>
            </a:pPr>
            <a:r>
              <a:rPr lang="en" sz="2100">
                <a:solidFill>
                  <a:schemeClr val="dk1"/>
                </a:solidFill>
                <a:latin typeface="Archivo"/>
                <a:ea typeface="Archivo"/>
                <a:cs typeface="Archivo"/>
                <a:sym typeface="Archivo"/>
              </a:rPr>
              <a:t>Content Validation across pgweb</a:t>
            </a:r>
            <a:endParaRPr sz="2100">
              <a:solidFill>
                <a:schemeClr val="dk1"/>
              </a:solidFill>
              <a:latin typeface="Archivo"/>
              <a:ea typeface="Archivo"/>
              <a:cs typeface="Archivo"/>
              <a:sym typeface="Archivo"/>
            </a:endParaRPr>
          </a:p>
          <a:p>
            <a:pPr indent="-361950" lvl="0" marL="457200" rtl="0" algn="l">
              <a:lnSpc>
                <a:spcPct val="150000"/>
              </a:lnSpc>
              <a:spcBef>
                <a:spcPts val="0"/>
              </a:spcBef>
              <a:spcAft>
                <a:spcPts val="0"/>
              </a:spcAft>
              <a:buClr>
                <a:schemeClr val="dk1"/>
              </a:buClr>
              <a:buSzPts val="2100"/>
              <a:buFont typeface="Archivo"/>
              <a:buChar char="●"/>
            </a:pPr>
            <a:r>
              <a:rPr lang="en" sz="2100">
                <a:solidFill>
                  <a:schemeClr val="dk1"/>
                </a:solidFill>
                <a:latin typeface="Archivo"/>
                <a:ea typeface="Archivo"/>
                <a:cs typeface="Archivo"/>
                <a:sym typeface="Archivo"/>
              </a:rPr>
              <a:t>Extension for Other PostgreSQL websites</a:t>
            </a:r>
            <a:endParaRPr sz="2100">
              <a:solidFill>
                <a:schemeClr val="dk1"/>
              </a:solidFill>
              <a:latin typeface="Archivo"/>
              <a:ea typeface="Archivo"/>
              <a:cs typeface="Archivo"/>
              <a:sym typeface="Archivo"/>
            </a:endParaRPr>
          </a:p>
        </p:txBody>
      </p:sp>
      <p:pic>
        <p:nvPicPr>
          <p:cNvPr id="705" name="Google Shape;705;p71"/>
          <p:cNvPicPr preferRelativeResize="0"/>
          <p:nvPr/>
        </p:nvPicPr>
        <p:blipFill>
          <a:blip r:embed="rId4">
            <a:alphaModFix/>
          </a:blip>
          <a:stretch>
            <a:fillRect/>
          </a:stretch>
        </p:blipFill>
        <p:spPr>
          <a:xfrm>
            <a:off x="8278889" y="63135"/>
            <a:ext cx="739275" cy="762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2"/>
          <p:cNvSpPr txBox="1"/>
          <p:nvPr>
            <p:ph type="title"/>
          </p:nvPr>
        </p:nvSpPr>
        <p:spPr>
          <a:xfrm>
            <a:off x="720000" y="2531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YOU help us?</a:t>
            </a:r>
            <a:endParaRPr/>
          </a:p>
        </p:txBody>
      </p:sp>
      <p:sp>
        <p:nvSpPr>
          <p:cNvPr id="711" name="Google Shape;711;p72"/>
          <p:cNvSpPr txBox="1"/>
          <p:nvPr/>
        </p:nvSpPr>
        <p:spPr>
          <a:xfrm>
            <a:off x="673800" y="1328575"/>
            <a:ext cx="7354500" cy="3236100"/>
          </a:xfrm>
          <a:prstGeom prst="rect">
            <a:avLst/>
          </a:prstGeom>
          <a:noFill/>
          <a:ln>
            <a:noFill/>
          </a:ln>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Clr>
                <a:schemeClr val="dk1"/>
              </a:buClr>
              <a:buSzPts val="2300"/>
              <a:buFont typeface="Archivo"/>
              <a:buChar char="●"/>
            </a:pPr>
            <a:r>
              <a:rPr lang="en" sz="2300">
                <a:solidFill>
                  <a:schemeClr val="dk1"/>
                </a:solidFill>
                <a:latin typeface="Archivo"/>
                <a:ea typeface="Archivo"/>
                <a:cs typeface="Archivo"/>
                <a:sym typeface="Archivo"/>
              </a:rPr>
              <a:t>Add Tests for your pgweb patches… please</a:t>
            </a:r>
            <a:endParaRPr i="1" sz="2300">
              <a:solidFill>
                <a:schemeClr val="dk1"/>
              </a:solidFill>
              <a:latin typeface="Archivo"/>
              <a:ea typeface="Archivo"/>
              <a:cs typeface="Archivo"/>
              <a:sym typeface="Archivo"/>
            </a:endParaRPr>
          </a:p>
          <a:p>
            <a:pPr indent="-374650" lvl="0" marL="457200" rtl="0" algn="l">
              <a:lnSpc>
                <a:spcPct val="150000"/>
              </a:lnSpc>
              <a:spcBef>
                <a:spcPts val="0"/>
              </a:spcBef>
              <a:spcAft>
                <a:spcPts val="0"/>
              </a:spcAft>
              <a:buClr>
                <a:schemeClr val="dk1"/>
              </a:buClr>
              <a:buSzPts val="2300"/>
              <a:buFont typeface="Archivo"/>
              <a:buChar char="●"/>
            </a:pPr>
            <a:r>
              <a:rPr lang="en" sz="2300">
                <a:solidFill>
                  <a:schemeClr val="dk1"/>
                </a:solidFill>
                <a:latin typeface="Archivo"/>
                <a:ea typeface="Archivo"/>
                <a:cs typeface="Archivo"/>
                <a:sym typeface="Archivo"/>
              </a:rPr>
              <a:t>Check Harness Logs for </a:t>
            </a:r>
            <a:r>
              <a:rPr i="1" lang="en" sz="2300" u="sng">
                <a:solidFill>
                  <a:schemeClr val="dk1"/>
                </a:solidFill>
                <a:latin typeface="Archivo"/>
                <a:ea typeface="Archivo"/>
                <a:cs typeface="Archivo"/>
                <a:sym typeface="Archivo"/>
              </a:rPr>
              <a:t>any existing issues</a:t>
            </a:r>
            <a:endParaRPr i="1" sz="2300" u="sng">
              <a:solidFill>
                <a:schemeClr val="dk1"/>
              </a:solidFill>
              <a:latin typeface="Archivo"/>
              <a:ea typeface="Archivo"/>
              <a:cs typeface="Archivo"/>
              <a:sym typeface="Archivo"/>
            </a:endParaRPr>
          </a:p>
          <a:p>
            <a:pPr indent="-374650" lvl="0" marL="457200" rtl="0" algn="l">
              <a:lnSpc>
                <a:spcPct val="150000"/>
              </a:lnSpc>
              <a:spcBef>
                <a:spcPts val="0"/>
              </a:spcBef>
              <a:spcAft>
                <a:spcPts val="0"/>
              </a:spcAft>
              <a:buClr>
                <a:schemeClr val="dk1"/>
              </a:buClr>
              <a:buSzPts val="2300"/>
              <a:buFont typeface="Archivo"/>
              <a:buChar char="●"/>
            </a:pPr>
            <a:r>
              <a:rPr lang="en" sz="2300">
                <a:solidFill>
                  <a:schemeClr val="dk1"/>
                </a:solidFill>
                <a:latin typeface="Archivo"/>
                <a:ea typeface="Archivo"/>
                <a:cs typeface="Archivo"/>
                <a:sym typeface="Archivo"/>
              </a:rPr>
              <a:t>Check Harness Logs </a:t>
            </a:r>
            <a:r>
              <a:rPr i="1" lang="en" sz="2300" u="sng">
                <a:solidFill>
                  <a:schemeClr val="dk1"/>
                </a:solidFill>
                <a:latin typeface="Archivo"/>
                <a:ea typeface="Archivo"/>
                <a:cs typeface="Archivo"/>
                <a:sym typeface="Archivo"/>
              </a:rPr>
              <a:t>after merging any patches</a:t>
            </a:r>
            <a:endParaRPr i="1" sz="2300" u="sng">
              <a:solidFill>
                <a:schemeClr val="dk1"/>
              </a:solidFill>
              <a:latin typeface="Archivo"/>
              <a:ea typeface="Archivo"/>
              <a:cs typeface="Archivo"/>
              <a:sym typeface="Archivo"/>
            </a:endParaRPr>
          </a:p>
          <a:p>
            <a:pPr indent="-361950" lvl="0" marL="457200" rtl="0" algn="l">
              <a:lnSpc>
                <a:spcPct val="150000"/>
              </a:lnSpc>
              <a:spcBef>
                <a:spcPts val="0"/>
              </a:spcBef>
              <a:spcAft>
                <a:spcPts val="0"/>
              </a:spcAft>
              <a:buClr>
                <a:schemeClr val="dk1"/>
              </a:buClr>
              <a:buSzPts val="2100"/>
              <a:buFont typeface="Archivo"/>
              <a:buChar char="●"/>
            </a:pPr>
            <a:r>
              <a:rPr lang="en" sz="2300">
                <a:solidFill>
                  <a:schemeClr val="dk1"/>
                </a:solidFill>
                <a:latin typeface="Archivo"/>
                <a:ea typeface="Archivo"/>
                <a:cs typeface="Archivo"/>
                <a:sym typeface="Archivo"/>
              </a:rPr>
              <a:t>Compete</a:t>
            </a:r>
            <a:r>
              <a:rPr lang="en" sz="2300">
                <a:solidFill>
                  <a:schemeClr val="dk1"/>
                </a:solidFill>
                <a:latin typeface="Archivo"/>
                <a:ea typeface="Archivo"/>
                <a:cs typeface="Archivo"/>
                <a:sym typeface="Archivo"/>
              </a:rPr>
              <a:t> with the harness!</a:t>
            </a:r>
            <a:endParaRPr i="1" sz="2300">
              <a:solidFill>
                <a:schemeClr val="dk1"/>
              </a:solidFill>
              <a:latin typeface="Archivo"/>
              <a:ea typeface="Archivo"/>
              <a:cs typeface="Archivo"/>
              <a:sym typeface="Archivo"/>
            </a:endParaRPr>
          </a:p>
          <a:p>
            <a:pPr indent="0" lvl="0" marL="457200" rtl="0" algn="l">
              <a:lnSpc>
                <a:spcPct val="150000"/>
              </a:lnSpc>
              <a:spcBef>
                <a:spcPts val="0"/>
              </a:spcBef>
              <a:spcAft>
                <a:spcPts val="0"/>
              </a:spcAft>
              <a:buNone/>
            </a:pPr>
            <a:r>
              <a:t/>
            </a:r>
            <a:endParaRPr i="1" sz="2300">
              <a:solidFill>
                <a:srgbClr val="FF0000"/>
              </a:solidFill>
              <a:latin typeface="Archivo"/>
              <a:ea typeface="Archivo"/>
              <a:cs typeface="Archivo"/>
              <a:sym typeface="Archivo"/>
            </a:endParaRPr>
          </a:p>
          <a:p>
            <a:pPr indent="0" lvl="0" marL="0" rtl="0" algn="l">
              <a:lnSpc>
                <a:spcPct val="150000"/>
              </a:lnSpc>
              <a:spcBef>
                <a:spcPts val="0"/>
              </a:spcBef>
              <a:spcAft>
                <a:spcPts val="0"/>
              </a:spcAft>
              <a:buNone/>
            </a:pPr>
            <a:r>
              <a:rPr i="1" lang="en" sz="2300">
                <a:solidFill>
                  <a:srgbClr val="FF0000"/>
                </a:solidFill>
                <a:latin typeface="Archivo"/>
                <a:ea typeface="Archivo"/>
                <a:cs typeface="Archivo"/>
                <a:sym typeface="Archivo"/>
              </a:rPr>
              <a:t>           </a:t>
            </a:r>
            <a:r>
              <a:rPr i="1" lang="en" sz="2300">
                <a:solidFill>
                  <a:srgbClr val="4A86E8"/>
                </a:solidFill>
                <a:latin typeface="Archivo"/>
                <a:ea typeface="Archivo"/>
                <a:cs typeface="Archivo"/>
                <a:sym typeface="Archivo"/>
              </a:rPr>
              <a:t>  </a:t>
            </a:r>
            <a:r>
              <a:rPr lang="en" sz="2500">
                <a:solidFill>
                  <a:srgbClr val="4A86E8"/>
                </a:solidFill>
                <a:latin typeface="Roboto Mono Medium"/>
                <a:ea typeface="Roboto Mono Medium"/>
                <a:cs typeface="Roboto Mono Medium"/>
                <a:sym typeface="Roboto Mono Medium"/>
              </a:rPr>
              <a:t>Contribute to this </a:t>
            </a:r>
            <a:r>
              <a:rPr lang="en" sz="2500">
                <a:solidFill>
                  <a:srgbClr val="4A86E8"/>
                </a:solidFill>
                <a:latin typeface="Roboto Mono Medium"/>
                <a:ea typeface="Roboto Mono Medium"/>
                <a:cs typeface="Roboto Mono Medium"/>
                <a:sym typeface="Roboto Mono Medium"/>
              </a:rPr>
              <a:t>initiative</a:t>
            </a:r>
            <a:r>
              <a:rPr lang="en" sz="2500">
                <a:solidFill>
                  <a:srgbClr val="4A86E8"/>
                </a:solidFill>
                <a:latin typeface="Roboto Mono Medium"/>
                <a:ea typeface="Roboto Mono Medium"/>
                <a:cs typeface="Roboto Mono Medium"/>
                <a:sym typeface="Roboto Mono Medium"/>
              </a:rPr>
              <a:t>!</a:t>
            </a:r>
            <a:endParaRPr sz="2500">
              <a:solidFill>
                <a:srgbClr val="4A86E8"/>
              </a:solidFill>
              <a:latin typeface="Roboto Mono Medium"/>
              <a:ea typeface="Roboto Mono Medium"/>
              <a:cs typeface="Roboto Mono Medium"/>
              <a:sym typeface="Roboto Mono Medium"/>
            </a:endParaRPr>
          </a:p>
        </p:txBody>
      </p:sp>
      <p:pic>
        <p:nvPicPr>
          <p:cNvPr id="712" name="Google Shape;712;p72"/>
          <p:cNvPicPr preferRelativeResize="0"/>
          <p:nvPr/>
        </p:nvPicPr>
        <p:blipFill>
          <a:blip r:embed="rId3">
            <a:alphaModFix/>
          </a:blip>
          <a:stretch>
            <a:fillRect/>
          </a:stretch>
        </p:blipFill>
        <p:spPr>
          <a:xfrm>
            <a:off x="8278889" y="63135"/>
            <a:ext cx="739275" cy="762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cxnSp>
        <p:nvCxnSpPr>
          <p:cNvPr id="717" name="Google Shape;717;p73">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718" name="Google Shape;718;p73">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pic>
        <p:nvPicPr>
          <p:cNvPr id="719" name="Google Shape;719;p73"/>
          <p:cNvPicPr preferRelativeResize="0"/>
          <p:nvPr/>
        </p:nvPicPr>
        <p:blipFill>
          <a:blip r:embed="rId4">
            <a:alphaModFix/>
          </a:blip>
          <a:stretch>
            <a:fillRect/>
          </a:stretch>
        </p:blipFill>
        <p:spPr>
          <a:xfrm>
            <a:off x="3520038" y="2720300"/>
            <a:ext cx="356101" cy="333318"/>
          </a:xfrm>
          <a:prstGeom prst="rect">
            <a:avLst/>
          </a:prstGeom>
          <a:noFill/>
          <a:ln>
            <a:noFill/>
          </a:ln>
        </p:spPr>
      </p:pic>
      <p:sp>
        <p:nvSpPr>
          <p:cNvPr id="720" name="Google Shape;720;p73"/>
          <p:cNvSpPr txBox="1"/>
          <p:nvPr/>
        </p:nvSpPr>
        <p:spPr>
          <a:xfrm>
            <a:off x="4028188" y="2629288"/>
            <a:ext cx="141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hlink"/>
                </a:solidFill>
                <a:uFill>
                  <a:noFill/>
                </a:uFill>
                <a:latin typeface="Archivo"/>
                <a:ea typeface="Archivo"/>
                <a:cs typeface="Archivo"/>
                <a:sym typeface="Archivo"/>
                <a:hlinkClick r:id="rId5"/>
              </a:rPr>
              <a:t>Kyllex5</a:t>
            </a:r>
            <a:endParaRPr b="1"/>
          </a:p>
        </p:txBody>
      </p:sp>
      <p:sp>
        <p:nvSpPr>
          <p:cNvPr id="721" name="Google Shape;721;p73"/>
          <p:cNvSpPr txBox="1"/>
          <p:nvPr/>
        </p:nvSpPr>
        <p:spPr>
          <a:xfrm>
            <a:off x="4028188" y="3493438"/>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hlink"/>
                </a:solidFill>
                <a:uFill>
                  <a:noFill/>
                </a:uFill>
                <a:latin typeface="Archivo"/>
                <a:ea typeface="Archivo"/>
                <a:cs typeface="Archivo"/>
                <a:sym typeface="Archivo"/>
                <a:hlinkClick r:id="rId6"/>
              </a:rPr>
              <a:t>destrex271</a:t>
            </a:r>
            <a:endParaRPr/>
          </a:p>
        </p:txBody>
      </p:sp>
      <p:pic>
        <p:nvPicPr>
          <p:cNvPr id="722" name="Google Shape;722;p73"/>
          <p:cNvPicPr preferRelativeResize="0"/>
          <p:nvPr/>
        </p:nvPicPr>
        <p:blipFill>
          <a:blip r:embed="rId7">
            <a:alphaModFix/>
          </a:blip>
          <a:stretch>
            <a:fillRect/>
          </a:stretch>
        </p:blipFill>
        <p:spPr>
          <a:xfrm>
            <a:off x="3520062" y="3532413"/>
            <a:ext cx="414650" cy="414650"/>
          </a:xfrm>
          <a:prstGeom prst="rect">
            <a:avLst/>
          </a:prstGeom>
          <a:noFill/>
          <a:ln>
            <a:noFill/>
          </a:ln>
        </p:spPr>
      </p:pic>
      <p:pic>
        <p:nvPicPr>
          <p:cNvPr id="723" name="Google Shape;723;p73"/>
          <p:cNvPicPr preferRelativeResize="0"/>
          <p:nvPr/>
        </p:nvPicPr>
        <p:blipFill>
          <a:blip r:embed="rId8">
            <a:alphaModFix/>
          </a:blip>
          <a:stretch>
            <a:fillRect/>
          </a:stretch>
        </p:blipFill>
        <p:spPr>
          <a:xfrm>
            <a:off x="3520050" y="1759450"/>
            <a:ext cx="414650" cy="414650"/>
          </a:xfrm>
          <a:prstGeom prst="rect">
            <a:avLst/>
          </a:prstGeom>
          <a:noFill/>
          <a:ln>
            <a:noFill/>
          </a:ln>
        </p:spPr>
      </p:pic>
      <p:sp>
        <p:nvSpPr>
          <p:cNvPr id="724" name="Google Shape;724;p73"/>
          <p:cNvSpPr txBox="1"/>
          <p:nvPr/>
        </p:nvSpPr>
        <p:spPr>
          <a:xfrm>
            <a:off x="4028193" y="1765150"/>
            <a:ext cx="125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hlink"/>
                </a:solidFill>
                <a:uFill>
                  <a:noFill/>
                </a:uFill>
                <a:latin typeface="Archivo"/>
                <a:ea typeface="Archivo"/>
                <a:cs typeface="Archivo"/>
                <a:sym typeface="Archivo"/>
                <a:hlinkClick r:id="rId9"/>
              </a:rPr>
              <a:t>LinkedIn</a:t>
            </a:r>
            <a:endParaRPr b="1">
              <a:solidFill>
                <a:schemeClr val="dk1"/>
              </a:solidFill>
            </a:endParaRPr>
          </a:p>
        </p:txBody>
      </p:sp>
      <p:pic>
        <p:nvPicPr>
          <p:cNvPr id="725" name="Google Shape;725;p73"/>
          <p:cNvPicPr preferRelativeResize="0"/>
          <p:nvPr/>
        </p:nvPicPr>
        <p:blipFill>
          <a:blip r:embed="rId10">
            <a:alphaModFix/>
          </a:blip>
          <a:stretch>
            <a:fillRect/>
          </a:stretch>
        </p:blipFill>
        <p:spPr>
          <a:xfrm>
            <a:off x="413454" y="1454647"/>
            <a:ext cx="2802750" cy="2802775"/>
          </a:xfrm>
          <a:prstGeom prst="rect">
            <a:avLst/>
          </a:prstGeom>
          <a:noFill/>
          <a:ln>
            <a:noFill/>
          </a:ln>
        </p:spPr>
      </p:pic>
      <p:sp>
        <p:nvSpPr>
          <p:cNvPr id="726" name="Google Shape;726;p73"/>
          <p:cNvSpPr txBox="1"/>
          <p:nvPr/>
        </p:nvSpPr>
        <p:spPr>
          <a:xfrm>
            <a:off x="5985125" y="2812813"/>
            <a:ext cx="3000000" cy="8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Roboto Mono Medium"/>
                <a:ea typeface="Roboto Mono Medium"/>
                <a:cs typeface="Roboto Mono Medium"/>
                <a:sym typeface="Roboto Mono Medium"/>
              </a:rPr>
              <a:t>Watch The Harness in Action </a:t>
            </a:r>
            <a:r>
              <a:rPr lang="en" sz="1900" u="sng">
                <a:solidFill>
                  <a:srgbClr val="1155CC"/>
                </a:solidFill>
                <a:latin typeface="Roboto Mono Medium"/>
                <a:ea typeface="Roboto Mono Medium"/>
                <a:cs typeface="Roboto Mono Medium"/>
                <a:sym typeface="Roboto Mono Medium"/>
                <a:hlinkClick r:id="rId11">
                  <a:extLst>
                    <a:ext uri="{A12FA001-AC4F-418D-AE19-62706E023703}">
                      <ahyp:hlinkClr val="tx"/>
                    </a:ext>
                  </a:extLst>
                </a:hlinkClick>
              </a:rPr>
              <a:t>here</a:t>
            </a:r>
            <a:endParaRPr sz="1900">
              <a:solidFill>
                <a:schemeClr val="dk1"/>
              </a:solidFill>
              <a:latin typeface="Roboto Mono Medium"/>
              <a:ea typeface="Roboto Mono Medium"/>
              <a:cs typeface="Roboto Mono Medium"/>
              <a:sym typeface="Roboto Mono Medium"/>
            </a:endParaRPr>
          </a:p>
        </p:txBody>
      </p:sp>
      <p:sp>
        <p:nvSpPr>
          <p:cNvPr id="727" name="Google Shape;727;p73"/>
          <p:cNvSpPr txBox="1"/>
          <p:nvPr/>
        </p:nvSpPr>
        <p:spPr>
          <a:xfrm>
            <a:off x="0" y="66445"/>
            <a:ext cx="9144000" cy="11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400">
                <a:solidFill>
                  <a:schemeClr val="dk1"/>
                </a:solidFill>
                <a:latin typeface="Archivo"/>
                <a:ea typeface="Archivo"/>
                <a:cs typeface="Archivo"/>
                <a:sym typeface="Archivo"/>
              </a:rPr>
              <a:t>Thank You!</a:t>
            </a:r>
            <a:endParaRPr b="1" sz="5400">
              <a:solidFill>
                <a:schemeClr val="dk1"/>
              </a:solidFill>
              <a:latin typeface="Archivo"/>
              <a:ea typeface="Archivo"/>
              <a:cs typeface="Archivo"/>
              <a:sym typeface="Archivo"/>
            </a:endParaRPr>
          </a:p>
        </p:txBody>
      </p:sp>
      <p:cxnSp>
        <p:nvCxnSpPr>
          <p:cNvPr id="728" name="Google Shape;728;p73"/>
          <p:cNvCxnSpPr/>
          <p:nvPr/>
        </p:nvCxnSpPr>
        <p:spPr>
          <a:xfrm>
            <a:off x="5874225" y="1300100"/>
            <a:ext cx="9300" cy="3264600"/>
          </a:xfrm>
          <a:prstGeom prst="straightConnector1">
            <a:avLst/>
          </a:prstGeom>
          <a:noFill/>
          <a:ln cap="flat" cmpd="sng" w="9525">
            <a:solidFill>
              <a:srgbClr val="134F5C"/>
            </a:solidFill>
            <a:prstDash val="solid"/>
            <a:round/>
            <a:headEnd len="med" w="med" type="none"/>
            <a:tailEnd len="med" w="med" type="none"/>
          </a:ln>
        </p:spPr>
      </p:cxnSp>
      <p:grpSp>
        <p:nvGrpSpPr>
          <p:cNvPr id="729" name="Google Shape;729;p73"/>
          <p:cNvGrpSpPr/>
          <p:nvPr/>
        </p:nvGrpSpPr>
        <p:grpSpPr>
          <a:xfrm>
            <a:off x="7024899" y="1763999"/>
            <a:ext cx="920462" cy="952107"/>
            <a:chOff x="2471740" y="2534676"/>
            <a:chExt cx="395846" cy="391765"/>
          </a:xfrm>
        </p:grpSpPr>
        <p:sp>
          <p:nvSpPr>
            <p:cNvPr id="730" name="Google Shape;730;p73"/>
            <p:cNvSpPr/>
            <p:nvPr/>
          </p:nvSpPr>
          <p:spPr>
            <a:xfrm>
              <a:off x="2471740" y="2534676"/>
              <a:ext cx="395846" cy="391765"/>
            </a:xfrm>
            <a:custGeom>
              <a:rect b="b" l="l" r="r" t="t"/>
              <a:pathLst>
                <a:path extrusionOk="0" h="17663" w="17847">
                  <a:moveTo>
                    <a:pt x="9403" y="898"/>
                  </a:moveTo>
                  <a:lnTo>
                    <a:pt x="11149" y="2644"/>
                  </a:lnTo>
                  <a:lnTo>
                    <a:pt x="9403" y="2644"/>
                  </a:lnTo>
                  <a:lnTo>
                    <a:pt x="9403" y="898"/>
                  </a:lnTo>
                  <a:close/>
                  <a:moveTo>
                    <a:pt x="10556" y="5660"/>
                  </a:moveTo>
                  <a:cubicBezTo>
                    <a:pt x="10576" y="5660"/>
                    <a:pt x="10596" y="5669"/>
                    <a:pt x="10608" y="5689"/>
                  </a:cubicBezTo>
                  <a:lnTo>
                    <a:pt x="11015" y="6261"/>
                  </a:lnTo>
                  <a:cubicBezTo>
                    <a:pt x="11129" y="6420"/>
                    <a:pt x="11312" y="6509"/>
                    <a:pt x="11502" y="6509"/>
                  </a:cubicBezTo>
                  <a:cubicBezTo>
                    <a:pt x="11521" y="6509"/>
                    <a:pt x="11540" y="6508"/>
                    <a:pt x="11559" y="6506"/>
                  </a:cubicBezTo>
                  <a:cubicBezTo>
                    <a:pt x="11651" y="6495"/>
                    <a:pt x="11744" y="6489"/>
                    <a:pt x="11837" y="6489"/>
                  </a:cubicBezTo>
                  <a:cubicBezTo>
                    <a:pt x="11930" y="6489"/>
                    <a:pt x="12023" y="6495"/>
                    <a:pt x="12116" y="6506"/>
                  </a:cubicBezTo>
                  <a:cubicBezTo>
                    <a:pt x="12137" y="6508"/>
                    <a:pt x="12158" y="6509"/>
                    <a:pt x="12179" y="6509"/>
                  </a:cubicBezTo>
                  <a:cubicBezTo>
                    <a:pt x="12369" y="6509"/>
                    <a:pt x="12550" y="6419"/>
                    <a:pt x="12660" y="6261"/>
                  </a:cubicBezTo>
                  <a:lnTo>
                    <a:pt x="13067" y="5689"/>
                  </a:lnTo>
                  <a:cubicBezTo>
                    <a:pt x="13080" y="5671"/>
                    <a:pt x="13101" y="5661"/>
                    <a:pt x="13123" y="5661"/>
                  </a:cubicBezTo>
                  <a:cubicBezTo>
                    <a:pt x="13134" y="5661"/>
                    <a:pt x="13146" y="5664"/>
                    <a:pt x="13157" y="5669"/>
                  </a:cubicBezTo>
                  <a:lnTo>
                    <a:pt x="14041" y="6177"/>
                  </a:lnTo>
                  <a:cubicBezTo>
                    <a:pt x="14071" y="6196"/>
                    <a:pt x="14082" y="6233"/>
                    <a:pt x="14068" y="6266"/>
                  </a:cubicBezTo>
                  <a:lnTo>
                    <a:pt x="13778" y="6907"/>
                  </a:lnTo>
                  <a:cubicBezTo>
                    <a:pt x="13695" y="7103"/>
                    <a:pt x="13720" y="7329"/>
                    <a:pt x="13845" y="7501"/>
                  </a:cubicBezTo>
                  <a:cubicBezTo>
                    <a:pt x="13957" y="7652"/>
                    <a:pt x="14052" y="7814"/>
                    <a:pt x="14124" y="7984"/>
                  </a:cubicBezTo>
                  <a:cubicBezTo>
                    <a:pt x="14211" y="8179"/>
                    <a:pt x="14395" y="8310"/>
                    <a:pt x="14604" y="8332"/>
                  </a:cubicBezTo>
                  <a:lnTo>
                    <a:pt x="15301" y="8402"/>
                  </a:lnTo>
                  <a:cubicBezTo>
                    <a:pt x="15337" y="8405"/>
                    <a:pt x="15365" y="8433"/>
                    <a:pt x="15365" y="8469"/>
                  </a:cubicBezTo>
                  <a:lnTo>
                    <a:pt x="15365" y="9487"/>
                  </a:lnTo>
                  <a:cubicBezTo>
                    <a:pt x="15365" y="9520"/>
                    <a:pt x="15337" y="9548"/>
                    <a:pt x="15301" y="9551"/>
                  </a:cubicBezTo>
                  <a:lnTo>
                    <a:pt x="14604" y="9621"/>
                  </a:lnTo>
                  <a:cubicBezTo>
                    <a:pt x="14392" y="9643"/>
                    <a:pt x="14208" y="9780"/>
                    <a:pt x="14124" y="9975"/>
                  </a:cubicBezTo>
                  <a:cubicBezTo>
                    <a:pt x="14052" y="10145"/>
                    <a:pt x="13957" y="10304"/>
                    <a:pt x="13845" y="10454"/>
                  </a:cubicBezTo>
                  <a:cubicBezTo>
                    <a:pt x="13720" y="10625"/>
                    <a:pt x="13695" y="10856"/>
                    <a:pt x="13781" y="11048"/>
                  </a:cubicBezTo>
                  <a:lnTo>
                    <a:pt x="14071" y="11690"/>
                  </a:lnTo>
                  <a:cubicBezTo>
                    <a:pt x="14085" y="11720"/>
                    <a:pt x="14074" y="11759"/>
                    <a:pt x="14043" y="11776"/>
                  </a:cubicBezTo>
                  <a:lnTo>
                    <a:pt x="13162" y="12284"/>
                  </a:lnTo>
                  <a:cubicBezTo>
                    <a:pt x="13150" y="12291"/>
                    <a:pt x="13138" y="12294"/>
                    <a:pt x="13126" y="12294"/>
                  </a:cubicBezTo>
                  <a:cubicBezTo>
                    <a:pt x="13105" y="12294"/>
                    <a:pt x="13085" y="12284"/>
                    <a:pt x="13073" y="12264"/>
                  </a:cubicBezTo>
                  <a:lnTo>
                    <a:pt x="12666" y="11693"/>
                  </a:lnTo>
                  <a:cubicBezTo>
                    <a:pt x="12554" y="11536"/>
                    <a:pt x="12376" y="11444"/>
                    <a:pt x="12186" y="11444"/>
                  </a:cubicBezTo>
                  <a:cubicBezTo>
                    <a:pt x="12164" y="11444"/>
                    <a:pt x="12144" y="11444"/>
                    <a:pt x="12119" y="11447"/>
                  </a:cubicBezTo>
                  <a:cubicBezTo>
                    <a:pt x="12027" y="11458"/>
                    <a:pt x="11934" y="11464"/>
                    <a:pt x="11840" y="11464"/>
                  </a:cubicBezTo>
                  <a:cubicBezTo>
                    <a:pt x="11747" y="11464"/>
                    <a:pt x="11654" y="11458"/>
                    <a:pt x="11562" y="11447"/>
                  </a:cubicBezTo>
                  <a:cubicBezTo>
                    <a:pt x="11541" y="11445"/>
                    <a:pt x="11520" y="11444"/>
                    <a:pt x="11499" y="11444"/>
                  </a:cubicBezTo>
                  <a:cubicBezTo>
                    <a:pt x="11309" y="11444"/>
                    <a:pt x="11128" y="11534"/>
                    <a:pt x="11018" y="11693"/>
                  </a:cubicBezTo>
                  <a:lnTo>
                    <a:pt x="10611" y="12264"/>
                  </a:lnTo>
                  <a:cubicBezTo>
                    <a:pt x="10597" y="12282"/>
                    <a:pt x="10577" y="12293"/>
                    <a:pt x="10556" y="12293"/>
                  </a:cubicBezTo>
                  <a:cubicBezTo>
                    <a:pt x="10544" y="12293"/>
                    <a:pt x="10531" y="12289"/>
                    <a:pt x="10519" y="12281"/>
                  </a:cubicBezTo>
                  <a:lnTo>
                    <a:pt x="9637" y="11773"/>
                  </a:lnTo>
                  <a:cubicBezTo>
                    <a:pt x="9607" y="11754"/>
                    <a:pt x="9596" y="11718"/>
                    <a:pt x="9610" y="11684"/>
                  </a:cubicBezTo>
                  <a:lnTo>
                    <a:pt x="9900" y="11043"/>
                  </a:lnTo>
                  <a:cubicBezTo>
                    <a:pt x="9986" y="10848"/>
                    <a:pt x="9961" y="10622"/>
                    <a:pt x="9835" y="10452"/>
                  </a:cubicBezTo>
                  <a:cubicBezTo>
                    <a:pt x="9724" y="10301"/>
                    <a:pt x="9629" y="10137"/>
                    <a:pt x="9557" y="9969"/>
                  </a:cubicBezTo>
                  <a:cubicBezTo>
                    <a:pt x="9470" y="9774"/>
                    <a:pt x="9286" y="9640"/>
                    <a:pt x="9077" y="9618"/>
                  </a:cubicBezTo>
                  <a:lnTo>
                    <a:pt x="8380" y="9548"/>
                  </a:lnTo>
                  <a:cubicBezTo>
                    <a:pt x="8344" y="9545"/>
                    <a:pt x="8316" y="9518"/>
                    <a:pt x="8316" y="9481"/>
                  </a:cubicBezTo>
                  <a:lnTo>
                    <a:pt x="8316" y="8463"/>
                  </a:lnTo>
                  <a:cubicBezTo>
                    <a:pt x="8316" y="8430"/>
                    <a:pt x="8344" y="8402"/>
                    <a:pt x="8380" y="8399"/>
                  </a:cubicBezTo>
                  <a:lnTo>
                    <a:pt x="9077" y="8330"/>
                  </a:lnTo>
                  <a:cubicBezTo>
                    <a:pt x="9289" y="8307"/>
                    <a:pt x="9473" y="8171"/>
                    <a:pt x="9557" y="7975"/>
                  </a:cubicBezTo>
                  <a:cubicBezTo>
                    <a:pt x="9629" y="7805"/>
                    <a:pt x="9724" y="7646"/>
                    <a:pt x="9835" y="7496"/>
                  </a:cubicBezTo>
                  <a:cubicBezTo>
                    <a:pt x="9961" y="7326"/>
                    <a:pt x="9986" y="7094"/>
                    <a:pt x="9900" y="6902"/>
                  </a:cubicBezTo>
                  <a:lnTo>
                    <a:pt x="9610" y="6266"/>
                  </a:lnTo>
                  <a:cubicBezTo>
                    <a:pt x="9596" y="6233"/>
                    <a:pt x="9607" y="6196"/>
                    <a:pt x="9637" y="6177"/>
                  </a:cubicBezTo>
                  <a:lnTo>
                    <a:pt x="10519" y="5669"/>
                  </a:lnTo>
                  <a:cubicBezTo>
                    <a:pt x="10531" y="5663"/>
                    <a:pt x="10544" y="5660"/>
                    <a:pt x="10556" y="5660"/>
                  </a:cubicBezTo>
                  <a:close/>
                  <a:moveTo>
                    <a:pt x="8882" y="525"/>
                  </a:moveTo>
                  <a:lnTo>
                    <a:pt x="8882" y="2900"/>
                  </a:lnTo>
                  <a:cubicBezTo>
                    <a:pt x="8882" y="3043"/>
                    <a:pt x="8999" y="3163"/>
                    <a:pt x="9144" y="3163"/>
                  </a:cubicBezTo>
                  <a:lnTo>
                    <a:pt x="11520" y="3163"/>
                  </a:lnTo>
                  <a:lnTo>
                    <a:pt x="11520" y="5979"/>
                  </a:lnTo>
                  <a:lnTo>
                    <a:pt x="11503" y="5979"/>
                  </a:lnTo>
                  <a:cubicBezTo>
                    <a:pt x="11500" y="5979"/>
                    <a:pt x="11497" y="5979"/>
                    <a:pt x="11494" y="5979"/>
                  </a:cubicBezTo>
                  <a:cubicBezTo>
                    <a:pt x="11472" y="5979"/>
                    <a:pt x="11451" y="5971"/>
                    <a:pt x="11439" y="5951"/>
                  </a:cubicBezTo>
                  <a:lnTo>
                    <a:pt x="11032" y="5379"/>
                  </a:lnTo>
                  <a:cubicBezTo>
                    <a:pt x="10916" y="5219"/>
                    <a:pt x="10736" y="5132"/>
                    <a:pt x="10552" y="5132"/>
                  </a:cubicBezTo>
                  <a:cubicBezTo>
                    <a:pt x="10452" y="5132"/>
                    <a:pt x="10351" y="5158"/>
                    <a:pt x="10259" y="5212"/>
                  </a:cubicBezTo>
                  <a:lnTo>
                    <a:pt x="9375" y="5720"/>
                  </a:lnTo>
                  <a:cubicBezTo>
                    <a:pt x="9110" y="5873"/>
                    <a:pt x="9007" y="6199"/>
                    <a:pt x="9133" y="6478"/>
                  </a:cubicBezTo>
                  <a:lnTo>
                    <a:pt x="9423" y="7114"/>
                  </a:lnTo>
                  <a:cubicBezTo>
                    <a:pt x="9431" y="7136"/>
                    <a:pt x="9428" y="7164"/>
                    <a:pt x="9414" y="7181"/>
                  </a:cubicBezTo>
                  <a:cubicBezTo>
                    <a:pt x="9283" y="7362"/>
                    <a:pt x="9166" y="7557"/>
                    <a:pt x="9077" y="7764"/>
                  </a:cubicBezTo>
                  <a:cubicBezTo>
                    <a:pt x="9066" y="7783"/>
                    <a:pt x="9046" y="7803"/>
                    <a:pt x="9021" y="7803"/>
                  </a:cubicBezTo>
                  <a:lnTo>
                    <a:pt x="8324" y="7872"/>
                  </a:lnTo>
                  <a:cubicBezTo>
                    <a:pt x="8020" y="7903"/>
                    <a:pt x="7792" y="8154"/>
                    <a:pt x="7792" y="8461"/>
                  </a:cubicBezTo>
                  <a:lnTo>
                    <a:pt x="7792" y="9478"/>
                  </a:lnTo>
                  <a:cubicBezTo>
                    <a:pt x="7792" y="9782"/>
                    <a:pt x="8020" y="10036"/>
                    <a:pt x="8324" y="10067"/>
                  </a:cubicBezTo>
                  <a:lnTo>
                    <a:pt x="9021" y="10137"/>
                  </a:lnTo>
                  <a:cubicBezTo>
                    <a:pt x="9046" y="10139"/>
                    <a:pt x="9066" y="10153"/>
                    <a:pt x="9077" y="10176"/>
                  </a:cubicBezTo>
                  <a:cubicBezTo>
                    <a:pt x="9166" y="10382"/>
                    <a:pt x="9278" y="10577"/>
                    <a:pt x="9414" y="10758"/>
                  </a:cubicBezTo>
                  <a:cubicBezTo>
                    <a:pt x="9428" y="10778"/>
                    <a:pt x="9431" y="10803"/>
                    <a:pt x="9423" y="10823"/>
                  </a:cubicBezTo>
                  <a:lnTo>
                    <a:pt x="9347" y="10987"/>
                  </a:lnTo>
                  <a:lnTo>
                    <a:pt x="2914" y="10987"/>
                  </a:lnTo>
                  <a:lnTo>
                    <a:pt x="2914" y="6768"/>
                  </a:lnTo>
                  <a:cubicBezTo>
                    <a:pt x="2914" y="6623"/>
                    <a:pt x="2794" y="6506"/>
                    <a:pt x="2652" y="6506"/>
                  </a:cubicBezTo>
                  <a:cubicBezTo>
                    <a:pt x="2510" y="6506"/>
                    <a:pt x="2390" y="6623"/>
                    <a:pt x="2390" y="6768"/>
                  </a:cubicBezTo>
                  <a:lnTo>
                    <a:pt x="2390" y="11260"/>
                  </a:lnTo>
                  <a:cubicBezTo>
                    <a:pt x="2390" y="11403"/>
                    <a:pt x="2510" y="11522"/>
                    <a:pt x="2652" y="11522"/>
                  </a:cubicBezTo>
                  <a:lnTo>
                    <a:pt x="9116" y="11522"/>
                  </a:lnTo>
                  <a:cubicBezTo>
                    <a:pt x="9021" y="11787"/>
                    <a:pt x="9124" y="12086"/>
                    <a:pt x="9375" y="12228"/>
                  </a:cubicBezTo>
                  <a:lnTo>
                    <a:pt x="10259" y="12738"/>
                  </a:lnTo>
                  <a:cubicBezTo>
                    <a:pt x="10353" y="12792"/>
                    <a:pt x="10455" y="12818"/>
                    <a:pt x="10555" y="12818"/>
                  </a:cubicBezTo>
                  <a:cubicBezTo>
                    <a:pt x="10738" y="12818"/>
                    <a:pt x="10916" y="12731"/>
                    <a:pt x="11032" y="12571"/>
                  </a:cubicBezTo>
                  <a:lnTo>
                    <a:pt x="11439" y="11999"/>
                  </a:lnTo>
                  <a:cubicBezTo>
                    <a:pt x="11450" y="11981"/>
                    <a:pt x="11470" y="11970"/>
                    <a:pt x="11490" y="11970"/>
                  </a:cubicBezTo>
                  <a:cubicBezTo>
                    <a:pt x="11494" y="11970"/>
                    <a:pt x="11499" y="11970"/>
                    <a:pt x="11503" y="11971"/>
                  </a:cubicBezTo>
                  <a:cubicBezTo>
                    <a:pt x="11615" y="11983"/>
                    <a:pt x="11727" y="11988"/>
                    <a:pt x="11839" y="11988"/>
                  </a:cubicBezTo>
                  <a:cubicBezTo>
                    <a:pt x="11951" y="11988"/>
                    <a:pt x="12064" y="11983"/>
                    <a:pt x="12175" y="11971"/>
                  </a:cubicBezTo>
                  <a:cubicBezTo>
                    <a:pt x="12179" y="11970"/>
                    <a:pt x="12184" y="11970"/>
                    <a:pt x="12188" y="11970"/>
                  </a:cubicBezTo>
                  <a:cubicBezTo>
                    <a:pt x="12208" y="11970"/>
                    <a:pt x="12228" y="11981"/>
                    <a:pt x="12239" y="11999"/>
                  </a:cubicBezTo>
                  <a:lnTo>
                    <a:pt x="12646" y="12571"/>
                  </a:lnTo>
                  <a:cubicBezTo>
                    <a:pt x="12761" y="12730"/>
                    <a:pt x="12942" y="12819"/>
                    <a:pt x="13123" y="12819"/>
                  </a:cubicBezTo>
                  <a:cubicBezTo>
                    <a:pt x="13224" y="12819"/>
                    <a:pt x="13327" y="12794"/>
                    <a:pt x="13419" y="12738"/>
                  </a:cubicBezTo>
                  <a:lnTo>
                    <a:pt x="14303" y="12228"/>
                  </a:lnTo>
                  <a:cubicBezTo>
                    <a:pt x="14568" y="12075"/>
                    <a:pt x="14671" y="11751"/>
                    <a:pt x="14545" y="11472"/>
                  </a:cubicBezTo>
                  <a:lnTo>
                    <a:pt x="14255" y="10831"/>
                  </a:lnTo>
                  <a:cubicBezTo>
                    <a:pt x="14247" y="10811"/>
                    <a:pt x="14250" y="10781"/>
                    <a:pt x="14264" y="10764"/>
                  </a:cubicBezTo>
                  <a:cubicBezTo>
                    <a:pt x="14395" y="10583"/>
                    <a:pt x="14512" y="10388"/>
                    <a:pt x="14601" y="10184"/>
                  </a:cubicBezTo>
                  <a:cubicBezTo>
                    <a:pt x="14612" y="10162"/>
                    <a:pt x="14632" y="10145"/>
                    <a:pt x="14657" y="10145"/>
                  </a:cubicBezTo>
                  <a:lnTo>
                    <a:pt x="15354" y="10075"/>
                  </a:lnTo>
                  <a:cubicBezTo>
                    <a:pt x="15658" y="10045"/>
                    <a:pt x="15887" y="9794"/>
                    <a:pt x="15887" y="9487"/>
                  </a:cubicBezTo>
                  <a:lnTo>
                    <a:pt x="15887" y="8469"/>
                  </a:lnTo>
                  <a:cubicBezTo>
                    <a:pt x="15887" y="8165"/>
                    <a:pt x="15658" y="7911"/>
                    <a:pt x="15354" y="7878"/>
                  </a:cubicBezTo>
                  <a:lnTo>
                    <a:pt x="14657" y="7808"/>
                  </a:lnTo>
                  <a:cubicBezTo>
                    <a:pt x="14632" y="7805"/>
                    <a:pt x="14612" y="7791"/>
                    <a:pt x="14601" y="7772"/>
                  </a:cubicBezTo>
                  <a:cubicBezTo>
                    <a:pt x="14512" y="7566"/>
                    <a:pt x="14397" y="7370"/>
                    <a:pt x="14264" y="7189"/>
                  </a:cubicBezTo>
                  <a:cubicBezTo>
                    <a:pt x="14250" y="7167"/>
                    <a:pt x="14247" y="7144"/>
                    <a:pt x="14255" y="7119"/>
                  </a:cubicBezTo>
                  <a:lnTo>
                    <a:pt x="14545" y="6481"/>
                  </a:lnTo>
                  <a:cubicBezTo>
                    <a:pt x="14671" y="6202"/>
                    <a:pt x="14568" y="5879"/>
                    <a:pt x="14303" y="5725"/>
                  </a:cubicBezTo>
                  <a:lnTo>
                    <a:pt x="13419" y="5215"/>
                  </a:lnTo>
                  <a:cubicBezTo>
                    <a:pt x="13326" y="5161"/>
                    <a:pt x="13225" y="5135"/>
                    <a:pt x="13125" y="5135"/>
                  </a:cubicBezTo>
                  <a:cubicBezTo>
                    <a:pt x="12941" y="5135"/>
                    <a:pt x="12762" y="5223"/>
                    <a:pt x="12646" y="5382"/>
                  </a:cubicBezTo>
                  <a:lnTo>
                    <a:pt x="12239" y="5954"/>
                  </a:lnTo>
                  <a:cubicBezTo>
                    <a:pt x="12228" y="5972"/>
                    <a:pt x="12208" y="5983"/>
                    <a:pt x="12188" y="5983"/>
                  </a:cubicBezTo>
                  <a:cubicBezTo>
                    <a:pt x="12184" y="5983"/>
                    <a:pt x="12179" y="5983"/>
                    <a:pt x="12175" y="5982"/>
                  </a:cubicBezTo>
                  <a:lnTo>
                    <a:pt x="12038" y="5973"/>
                  </a:lnTo>
                  <a:lnTo>
                    <a:pt x="12038" y="3006"/>
                  </a:lnTo>
                  <a:lnTo>
                    <a:pt x="15714" y="3006"/>
                  </a:lnTo>
                  <a:cubicBezTo>
                    <a:pt x="16023" y="3006"/>
                    <a:pt x="16274" y="3257"/>
                    <a:pt x="16274" y="3567"/>
                  </a:cubicBezTo>
                  <a:lnTo>
                    <a:pt x="16274" y="12710"/>
                  </a:lnTo>
                  <a:cubicBezTo>
                    <a:pt x="16274" y="13020"/>
                    <a:pt x="16023" y="13271"/>
                    <a:pt x="15714" y="13271"/>
                  </a:cubicBezTo>
                  <a:lnTo>
                    <a:pt x="2125" y="13271"/>
                  </a:lnTo>
                  <a:cubicBezTo>
                    <a:pt x="1816" y="13271"/>
                    <a:pt x="1565" y="13020"/>
                    <a:pt x="1565" y="12710"/>
                  </a:cubicBezTo>
                  <a:lnTo>
                    <a:pt x="1565" y="3567"/>
                  </a:lnTo>
                  <a:cubicBezTo>
                    <a:pt x="1565" y="3257"/>
                    <a:pt x="1816" y="3006"/>
                    <a:pt x="2125" y="3006"/>
                  </a:cubicBezTo>
                  <a:lnTo>
                    <a:pt x="2387" y="3006"/>
                  </a:lnTo>
                  <a:lnTo>
                    <a:pt x="2387" y="5547"/>
                  </a:lnTo>
                  <a:cubicBezTo>
                    <a:pt x="2387" y="5689"/>
                    <a:pt x="2507" y="5809"/>
                    <a:pt x="2649" y="5809"/>
                  </a:cubicBezTo>
                  <a:cubicBezTo>
                    <a:pt x="2800" y="5809"/>
                    <a:pt x="2914" y="5689"/>
                    <a:pt x="2914" y="5547"/>
                  </a:cubicBezTo>
                  <a:lnTo>
                    <a:pt x="2914" y="525"/>
                  </a:lnTo>
                  <a:close/>
                  <a:moveTo>
                    <a:pt x="15716" y="1961"/>
                  </a:moveTo>
                  <a:cubicBezTo>
                    <a:pt x="16603" y="1961"/>
                    <a:pt x="17323" y="2680"/>
                    <a:pt x="17323" y="3567"/>
                  </a:cubicBezTo>
                  <a:lnTo>
                    <a:pt x="17323" y="12713"/>
                  </a:lnTo>
                  <a:cubicBezTo>
                    <a:pt x="17323" y="13600"/>
                    <a:pt x="16603" y="14319"/>
                    <a:pt x="15716" y="14319"/>
                  </a:cubicBezTo>
                  <a:lnTo>
                    <a:pt x="2131" y="14319"/>
                  </a:lnTo>
                  <a:cubicBezTo>
                    <a:pt x="1244" y="14319"/>
                    <a:pt x="522" y="13600"/>
                    <a:pt x="522" y="12713"/>
                  </a:cubicBezTo>
                  <a:lnTo>
                    <a:pt x="522" y="3567"/>
                  </a:lnTo>
                  <a:cubicBezTo>
                    <a:pt x="522" y="2680"/>
                    <a:pt x="1244" y="1961"/>
                    <a:pt x="2131" y="1961"/>
                  </a:cubicBezTo>
                  <a:lnTo>
                    <a:pt x="2390" y="1961"/>
                  </a:lnTo>
                  <a:lnTo>
                    <a:pt x="2390" y="2482"/>
                  </a:lnTo>
                  <a:lnTo>
                    <a:pt x="2131" y="2482"/>
                  </a:lnTo>
                  <a:cubicBezTo>
                    <a:pt x="1531" y="2482"/>
                    <a:pt x="1046" y="2970"/>
                    <a:pt x="1046" y="3567"/>
                  </a:cubicBezTo>
                  <a:lnTo>
                    <a:pt x="1046" y="12713"/>
                  </a:lnTo>
                  <a:cubicBezTo>
                    <a:pt x="1046" y="13313"/>
                    <a:pt x="1534" y="13798"/>
                    <a:pt x="2131" y="13798"/>
                  </a:cubicBezTo>
                  <a:lnTo>
                    <a:pt x="15716" y="13798"/>
                  </a:lnTo>
                  <a:cubicBezTo>
                    <a:pt x="16316" y="13798"/>
                    <a:pt x="16801" y="13310"/>
                    <a:pt x="16801" y="12713"/>
                  </a:cubicBezTo>
                  <a:lnTo>
                    <a:pt x="16801" y="3567"/>
                  </a:lnTo>
                  <a:cubicBezTo>
                    <a:pt x="16801" y="2967"/>
                    <a:pt x="16313" y="2482"/>
                    <a:pt x="15716" y="2482"/>
                  </a:cubicBezTo>
                  <a:lnTo>
                    <a:pt x="11732" y="2482"/>
                  </a:lnTo>
                  <a:lnTo>
                    <a:pt x="11210" y="1961"/>
                  </a:lnTo>
                  <a:close/>
                  <a:moveTo>
                    <a:pt x="11509" y="14844"/>
                  </a:moveTo>
                  <a:lnTo>
                    <a:pt x="11305" y="15530"/>
                  </a:lnTo>
                  <a:lnTo>
                    <a:pt x="6947" y="15530"/>
                  </a:lnTo>
                  <a:lnTo>
                    <a:pt x="6740" y="14844"/>
                  </a:lnTo>
                  <a:close/>
                  <a:moveTo>
                    <a:pt x="2652" y="0"/>
                  </a:moveTo>
                  <a:cubicBezTo>
                    <a:pt x="2510" y="0"/>
                    <a:pt x="2390" y="120"/>
                    <a:pt x="2390" y="262"/>
                  </a:cubicBezTo>
                  <a:lnTo>
                    <a:pt x="2390" y="1436"/>
                  </a:lnTo>
                  <a:lnTo>
                    <a:pt x="2128" y="1436"/>
                  </a:lnTo>
                  <a:cubicBezTo>
                    <a:pt x="954" y="1436"/>
                    <a:pt x="0" y="2393"/>
                    <a:pt x="0" y="3567"/>
                  </a:cubicBezTo>
                  <a:lnTo>
                    <a:pt x="0" y="12713"/>
                  </a:lnTo>
                  <a:cubicBezTo>
                    <a:pt x="0" y="13887"/>
                    <a:pt x="954" y="14844"/>
                    <a:pt x="2128" y="14844"/>
                  </a:cubicBezTo>
                  <a:lnTo>
                    <a:pt x="6194" y="14844"/>
                  </a:lnTo>
                  <a:lnTo>
                    <a:pt x="6428" y="15616"/>
                  </a:lnTo>
                  <a:lnTo>
                    <a:pt x="4844" y="16112"/>
                  </a:lnTo>
                  <a:cubicBezTo>
                    <a:pt x="4462" y="16229"/>
                    <a:pt x="4239" y="16592"/>
                    <a:pt x="4297" y="16991"/>
                  </a:cubicBezTo>
                  <a:cubicBezTo>
                    <a:pt x="4356" y="17387"/>
                    <a:pt x="4682" y="17663"/>
                    <a:pt x="5081" y="17663"/>
                  </a:cubicBezTo>
                  <a:lnTo>
                    <a:pt x="11146" y="17663"/>
                  </a:lnTo>
                  <a:cubicBezTo>
                    <a:pt x="11288" y="17663"/>
                    <a:pt x="11408" y="17543"/>
                    <a:pt x="11408" y="17401"/>
                  </a:cubicBezTo>
                  <a:cubicBezTo>
                    <a:pt x="11408" y="17258"/>
                    <a:pt x="11288" y="17139"/>
                    <a:pt x="11146" y="17139"/>
                  </a:cubicBezTo>
                  <a:lnTo>
                    <a:pt x="5081" y="17139"/>
                  </a:lnTo>
                  <a:cubicBezTo>
                    <a:pt x="4858" y="17139"/>
                    <a:pt x="4822" y="16949"/>
                    <a:pt x="4813" y="16910"/>
                  </a:cubicBezTo>
                  <a:cubicBezTo>
                    <a:pt x="4808" y="16871"/>
                    <a:pt x="4788" y="16676"/>
                    <a:pt x="5003" y="16609"/>
                  </a:cubicBezTo>
                  <a:lnTo>
                    <a:pt x="6793" y="16048"/>
                  </a:lnTo>
                  <a:lnTo>
                    <a:pt x="11458" y="16048"/>
                  </a:lnTo>
                  <a:lnTo>
                    <a:pt x="13249" y="16609"/>
                  </a:lnTo>
                  <a:cubicBezTo>
                    <a:pt x="13461" y="16676"/>
                    <a:pt x="13441" y="16871"/>
                    <a:pt x="13438" y="16910"/>
                  </a:cubicBezTo>
                  <a:cubicBezTo>
                    <a:pt x="13430" y="16949"/>
                    <a:pt x="13391" y="17139"/>
                    <a:pt x="13168" y="17139"/>
                  </a:cubicBezTo>
                  <a:lnTo>
                    <a:pt x="12367" y="17139"/>
                  </a:lnTo>
                  <a:cubicBezTo>
                    <a:pt x="12225" y="17139"/>
                    <a:pt x="12105" y="17258"/>
                    <a:pt x="12105" y="17401"/>
                  </a:cubicBezTo>
                  <a:cubicBezTo>
                    <a:pt x="12105" y="17543"/>
                    <a:pt x="12225" y="17663"/>
                    <a:pt x="12367" y="17663"/>
                  </a:cubicBezTo>
                  <a:lnTo>
                    <a:pt x="13168" y="17663"/>
                  </a:lnTo>
                  <a:cubicBezTo>
                    <a:pt x="13569" y="17663"/>
                    <a:pt x="13893" y="17387"/>
                    <a:pt x="13954" y="16991"/>
                  </a:cubicBezTo>
                  <a:cubicBezTo>
                    <a:pt x="14013" y="16592"/>
                    <a:pt x="13790" y="16232"/>
                    <a:pt x="13405" y="16112"/>
                  </a:cubicBezTo>
                  <a:lnTo>
                    <a:pt x="11824" y="15616"/>
                  </a:lnTo>
                  <a:lnTo>
                    <a:pt x="12058" y="14844"/>
                  </a:lnTo>
                  <a:lnTo>
                    <a:pt x="15716" y="14844"/>
                  </a:lnTo>
                  <a:cubicBezTo>
                    <a:pt x="16890" y="14844"/>
                    <a:pt x="17847" y="13887"/>
                    <a:pt x="17847" y="12713"/>
                  </a:cubicBezTo>
                  <a:lnTo>
                    <a:pt x="17847" y="3570"/>
                  </a:lnTo>
                  <a:cubicBezTo>
                    <a:pt x="17847" y="2393"/>
                    <a:pt x="16890" y="1436"/>
                    <a:pt x="15716" y="1436"/>
                  </a:cubicBezTo>
                  <a:lnTo>
                    <a:pt x="10686" y="1436"/>
                  </a:lnTo>
                  <a:lnTo>
                    <a:pt x="9328" y="78"/>
                  </a:lnTo>
                  <a:cubicBezTo>
                    <a:pt x="9278" y="28"/>
                    <a:pt x="9211" y="0"/>
                    <a:pt x="9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3"/>
            <p:cNvSpPr/>
            <p:nvPr/>
          </p:nvSpPr>
          <p:spPr>
            <a:xfrm>
              <a:off x="2692919" y="2692265"/>
              <a:ext cx="81290" cy="83020"/>
            </a:xfrm>
            <a:custGeom>
              <a:rect b="b" l="l" r="r" t="t"/>
              <a:pathLst>
                <a:path extrusionOk="0" h="3743" w="3665">
                  <a:moveTo>
                    <a:pt x="1871" y="0"/>
                  </a:moveTo>
                  <a:cubicBezTo>
                    <a:pt x="839" y="0"/>
                    <a:pt x="0" y="840"/>
                    <a:pt x="0" y="1872"/>
                  </a:cubicBezTo>
                  <a:cubicBezTo>
                    <a:pt x="0" y="2903"/>
                    <a:pt x="839" y="3743"/>
                    <a:pt x="1871" y="3743"/>
                  </a:cubicBezTo>
                  <a:cubicBezTo>
                    <a:pt x="2641" y="3743"/>
                    <a:pt x="3324" y="3283"/>
                    <a:pt x="3611" y="2566"/>
                  </a:cubicBezTo>
                  <a:cubicBezTo>
                    <a:pt x="3664" y="2432"/>
                    <a:pt x="3600" y="2279"/>
                    <a:pt x="3466" y="2223"/>
                  </a:cubicBezTo>
                  <a:cubicBezTo>
                    <a:pt x="3435" y="2210"/>
                    <a:pt x="3402" y="2204"/>
                    <a:pt x="3369" y="2204"/>
                  </a:cubicBezTo>
                  <a:cubicBezTo>
                    <a:pt x="3265" y="2204"/>
                    <a:pt x="3166" y="2266"/>
                    <a:pt x="3123" y="2371"/>
                  </a:cubicBezTo>
                  <a:cubicBezTo>
                    <a:pt x="2917" y="2887"/>
                    <a:pt x="2426" y="3216"/>
                    <a:pt x="1868" y="3216"/>
                  </a:cubicBezTo>
                  <a:cubicBezTo>
                    <a:pt x="1124" y="3216"/>
                    <a:pt x="519" y="2611"/>
                    <a:pt x="519" y="1869"/>
                  </a:cubicBezTo>
                  <a:cubicBezTo>
                    <a:pt x="519" y="1121"/>
                    <a:pt x="1127" y="519"/>
                    <a:pt x="1868" y="519"/>
                  </a:cubicBezTo>
                  <a:cubicBezTo>
                    <a:pt x="2423" y="522"/>
                    <a:pt x="2917" y="857"/>
                    <a:pt x="3123" y="1372"/>
                  </a:cubicBezTo>
                  <a:cubicBezTo>
                    <a:pt x="3164" y="1475"/>
                    <a:pt x="3264" y="1537"/>
                    <a:pt x="3371" y="1537"/>
                  </a:cubicBezTo>
                  <a:cubicBezTo>
                    <a:pt x="3403" y="1537"/>
                    <a:pt x="3435" y="1532"/>
                    <a:pt x="3466" y="1520"/>
                  </a:cubicBezTo>
                  <a:cubicBezTo>
                    <a:pt x="3597" y="1467"/>
                    <a:pt x="3664" y="1314"/>
                    <a:pt x="3611" y="1177"/>
                  </a:cubicBezTo>
                  <a:cubicBezTo>
                    <a:pt x="3327" y="463"/>
                    <a:pt x="2641" y="0"/>
                    <a:pt x="1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3"/>
            <p:cNvSpPr/>
            <p:nvPr/>
          </p:nvSpPr>
          <p:spPr>
            <a:xfrm>
              <a:off x="2716918" y="2716375"/>
              <a:ext cx="34956" cy="34978"/>
            </a:xfrm>
            <a:custGeom>
              <a:rect b="b" l="l" r="r" t="t"/>
              <a:pathLst>
                <a:path extrusionOk="0" h="1577" w="1576">
                  <a:moveTo>
                    <a:pt x="786" y="522"/>
                  </a:moveTo>
                  <a:cubicBezTo>
                    <a:pt x="931" y="522"/>
                    <a:pt x="1051" y="642"/>
                    <a:pt x="1051" y="787"/>
                  </a:cubicBezTo>
                  <a:cubicBezTo>
                    <a:pt x="1051" y="935"/>
                    <a:pt x="931" y="1052"/>
                    <a:pt x="786" y="1052"/>
                  </a:cubicBezTo>
                  <a:cubicBezTo>
                    <a:pt x="641" y="1052"/>
                    <a:pt x="522" y="935"/>
                    <a:pt x="522" y="787"/>
                  </a:cubicBezTo>
                  <a:cubicBezTo>
                    <a:pt x="522" y="642"/>
                    <a:pt x="641" y="522"/>
                    <a:pt x="786" y="522"/>
                  </a:cubicBezTo>
                  <a:close/>
                  <a:moveTo>
                    <a:pt x="786" y="1"/>
                  </a:moveTo>
                  <a:cubicBezTo>
                    <a:pt x="354" y="1"/>
                    <a:pt x="0" y="352"/>
                    <a:pt x="0" y="787"/>
                  </a:cubicBezTo>
                  <a:cubicBezTo>
                    <a:pt x="0" y="1220"/>
                    <a:pt x="351" y="1576"/>
                    <a:pt x="786" y="1576"/>
                  </a:cubicBezTo>
                  <a:cubicBezTo>
                    <a:pt x="1219" y="1576"/>
                    <a:pt x="1576" y="1225"/>
                    <a:pt x="1576" y="787"/>
                  </a:cubicBezTo>
                  <a:cubicBezTo>
                    <a:pt x="1576" y="352"/>
                    <a:pt x="1221" y="1"/>
                    <a:pt x="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3"/>
            <p:cNvSpPr/>
            <p:nvPr/>
          </p:nvSpPr>
          <p:spPr>
            <a:xfrm>
              <a:off x="2550169" y="2566527"/>
              <a:ext cx="110035" cy="52833"/>
            </a:xfrm>
            <a:custGeom>
              <a:rect b="b" l="l" r="r" t="t"/>
              <a:pathLst>
                <a:path extrusionOk="0" h="2382" w="4961">
                  <a:moveTo>
                    <a:pt x="4272" y="525"/>
                  </a:moveTo>
                  <a:cubicBezTo>
                    <a:pt x="4361" y="525"/>
                    <a:pt x="4440" y="600"/>
                    <a:pt x="4440" y="692"/>
                  </a:cubicBezTo>
                  <a:lnTo>
                    <a:pt x="4440" y="1693"/>
                  </a:lnTo>
                  <a:cubicBezTo>
                    <a:pt x="4440" y="1782"/>
                    <a:pt x="4361" y="1860"/>
                    <a:pt x="4272" y="1860"/>
                  </a:cubicBezTo>
                  <a:lnTo>
                    <a:pt x="692" y="1860"/>
                  </a:lnTo>
                  <a:cubicBezTo>
                    <a:pt x="603" y="1860"/>
                    <a:pt x="524" y="1782"/>
                    <a:pt x="524" y="1693"/>
                  </a:cubicBezTo>
                  <a:lnTo>
                    <a:pt x="524" y="692"/>
                  </a:lnTo>
                  <a:cubicBezTo>
                    <a:pt x="524" y="600"/>
                    <a:pt x="603" y="525"/>
                    <a:pt x="692" y="525"/>
                  </a:cubicBezTo>
                  <a:close/>
                  <a:moveTo>
                    <a:pt x="692" y="0"/>
                  </a:moveTo>
                  <a:cubicBezTo>
                    <a:pt x="313" y="0"/>
                    <a:pt x="0" y="313"/>
                    <a:pt x="0" y="692"/>
                  </a:cubicBezTo>
                  <a:lnTo>
                    <a:pt x="0" y="1693"/>
                  </a:lnTo>
                  <a:cubicBezTo>
                    <a:pt x="3" y="2072"/>
                    <a:pt x="313" y="2382"/>
                    <a:pt x="692" y="2382"/>
                  </a:cubicBezTo>
                  <a:lnTo>
                    <a:pt x="4272" y="2382"/>
                  </a:lnTo>
                  <a:cubicBezTo>
                    <a:pt x="4651" y="2382"/>
                    <a:pt x="4961" y="2072"/>
                    <a:pt x="4961" y="1693"/>
                  </a:cubicBezTo>
                  <a:lnTo>
                    <a:pt x="4961" y="692"/>
                  </a:lnTo>
                  <a:cubicBezTo>
                    <a:pt x="4961" y="313"/>
                    <a:pt x="465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3"/>
            <p:cNvSpPr/>
            <p:nvPr/>
          </p:nvSpPr>
          <p:spPr>
            <a:xfrm>
              <a:off x="2550235" y="2636593"/>
              <a:ext cx="109968" cy="11600"/>
            </a:xfrm>
            <a:custGeom>
              <a:rect b="b" l="l" r="r" t="t"/>
              <a:pathLst>
                <a:path extrusionOk="0" h="523" w="4958">
                  <a:moveTo>
                    <a:pt x="259" y="1"/>
                  </a:moveTo>
                  <a:cubicBezTo>
                    <a:pt x="117" y="1"/>
                    <a:pt x="0" y="118"/>
                    <a:pt x="0" y="260"/>
                  </a:cubicBezTo>
                  <a:cubicBezTo>
                    <a:pt x="0" y="405"/>
                    <a:pt x="114" y="522"/>
                    <a:pt x="259" y="522"/>
                  </a:cubicBezTo>
                  <a:lnTo>
                    <a:pt x="4699" y="522"/>
                  </a:lnTo>
                  <a:cubicBezTo>
                    <a:pt x="4841" y="522"/>
                    <a:pt x="4958" y="405"/>
                    <a:pt x="4958" y="260"/>
                  </a:cubicBezTo>
                  <a:cubicBezTo>
                    <a:pt x="4958" y="118"/>
                    <a:pt x="4841" y="1"/>
                    <a:pt x="4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3"/>
            <p:cNvSpPr/>
            <p:nvPr/>
          </p:nvSpPr>
          <p:spPr>
            <a:xfrm>
              <a:off x="2550235" y="2661036"/>
              <a:ext cx="81844" cy="11578"/>
            </a:xfrm>
            <a:custGeom>
              <a:rect b="b" l="l" r="r" t="t"/>
              <a:pathLst>
                <a:path extrusionOk="0" h="522" w="3690">
                  <a:moveTo>
                    <a:pt x="259" y="0"/>
                  </a:moveTo>
                  <a:cubicBezTo>
                    <a:pt x="117" y="0"/>
                    <a:pt x="0" y="117"/>
                    <a:pt x="0" y="262"/>
                  </a:cubicBezTo>
                  <a:cubicBezTo>
                    <a:pt x="0" y="405"/>
                    <a:pt x="114" y="522"/>
                    <a:pt x="259" y="522"/>
                  </a:cubicBezTo>
                  <a:lnTo>
                    <a:pt x="3430" y="522"/>
                  </a:lnTo>
                  <a:cubicBezTo>
                    <a:pt x="3572" y="522"/>
                    <a:pt x="3689" y="405"/>
                    <a:pt x="3689" y="262"/>
                  </a:cubicBezTo>
                  <a:cubicBezTo>
                    <a:pt x="3689" y="117"/>
                    <a:pt x="3572" y="0"/>
                    <a:pt x="3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3"/>
            <p:cNvSpPr/>
            <p:nvPr/>
          </p:nvSpPr>
          <p:spPr>
            <a:xfrm>
              <a:off x="2550235" y="2685456"/>
              <a:ext cx="112896" cy="11600"/>
            </a:xfrm>
            <a:custGeom>
              <a:rect b="b" l="l" r="r" t="t"/>
              <a:pathLst>
                <a:path extrusionOk="0" h="523" w="5090">
                  <a:moveTo>
                    <a:pt x="259" y="1"/>
                  </a:moveTo>
                  <a:cubicBezTo>
                    <a:pt x="117" y="1"/>
                    <a:pt x="0" y="118"/>
                    <a:pt x="0" y="263"/>
                  </a:cubicBezTo>
                  <a:cubicBezTo>
                    <a:pt x="0" y="405"/>
                    <a:pt x="114" y="522"/>
                    <a:pt x="259" y="522"/>
                  </a:cubicBezTo>
                  <a:lnTo>
                    <a:pt x="4827" y="522"/>
                  </a:lnTo>
                  <a:cubicBezTo>
                    <a:pt x="4969" y="522"/>
                    <a:pt x="5089" y="405"/>
                    <a:pt x="5089" y="263"/>
                  </a:cubicBezTo>
                  <a:cubicBezTo>
                    <a:pt x="5089" y="118"/>
                    <a:pt x="4969" y="1"/>
                    <a:pt x="4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cxnSp>
        <p:nvCxnSpPr>
          <p:cNvPr id="741" name="Google Shape;741;p74">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742" name="Google Shape;742;p74">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pic>
        <p:nvPicPr>
          <p:cNvPr id="743" name="Google Shape;743;p74"/>
          <p:cNvPicPr preferRelativeResize="0"/>
          <p:nvPr/>
        </p:nvPicPr>
        <p:blipFill>
          <a:blip r:embed="rId3">
            <a:alphaModFix/>
          </a:blip>
          <a:stretch>
            <a:fillRect/>
          </a:stretch>
        </p:blipFill>
        <p:spPr>
          <a:xfrm>
            <a:off x="4460225" y="2045075"/>
            <a:ext cx="3970550" cy="2836100"/>
          </a:xfrm>
          <a:prstGeom prst="rect">
            <a:avLst/>
          </a:prstGeom>
          <a:noFill/>
          <a:ln>
            <a:noFill/>
          </a:ln>
        </p:spPr>
      </p:pic>
      <p:sp>
        <p:nvSpPr>
          <p:cNvPr id="744" name="Google Shape;744;p74"/>
          <p:cNvSpPr/>
          <p:nvPr/>
        </p:nvSpPr>
        <p:spPr>
          <a:xfrm>
            <a:off x="-398575" y="-417550"/>
            <a:ext cx="7572906" cy="3425868"/>
          </a:xfrm>
          <a:prstGeom prst="irregularSeal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745" name="Google Shape;745;p74"/>
          <p:cNvSpPr txBox="1"/>
          <p:nvPr/>
        </p:nvSpPr>
        <p:spPr>
          <a:xfrm>
            <a:off x="531200" y="730725"/>
            <a:ext cx="5551500" cy="22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400">
                <a:solidFill>
                  <a:schemeClr val="dk1"/>
                </a:solidFill>
                <a:latin typeface="Archivo"/>
                <a:ea typeface="Archivo"/>
                <a:cs typeface="Archivo"/>
                <a:sym typeface="Archivo"/>
              </a:rPr>
              <a:t>Questions ?</a:t>
            </a:r>
            <a:endParaRPr b="1" sz="6400">
              <a:solidFill>
                <a:schemeClr val="dk1"/>
              </a:solidFill>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1949500" y="3109375"/>
            <a:ext cx="7019400" cy="177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t>
            </a:r>
            <a:r>
              <a:rPr b="0" lang="en" sz="3300"/>
              <a:t>Is PgWeb?</a:t>
            </a:r>
            <a:endParaRPr b="0" sz="3300"/>
          </a:p>
        </p:txBody>
      </p:sp>
      <p:cxnSp>
        <p:nvCxnSpPr>
          <p:cNvPr id="249" name="Google Shape;249;p33">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250" name="Google Shape;250;p33">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pic>
        <p:nvPicPr>
          <p:cNvPr id="251" name="Google Shape;251;p33"/>
          <p:cNvPicPr preferRelativeResize="0"/>
          <p:nvPr/>
        </p:nvPicPr>
        <p:blipFill>
          <a:blip r:embed="rId3">
            <a:alphaModFix/>
          </a:blip>
          <a:stretch>
            <a:fillRect/>
          </a:stretch>
        </p:blipFill>
        <p:spPr>
          <a:xfrm>
            <a:off x="1797850" y="347988"/>
            <a:ext cx="5377501" cy="30280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27500" y="430750"/>
            <a:ext cx="5021400" cy="93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t>PgWeb Breakdown</a:t>
            </a:r>
            <a:endParaRPr b="0" sz="900"/>
          </a:p>
        </p:txBody>
      </p:sp>
      <p:cxnSp>
        <p:nvCxnSpPr>
          <p:cNvPr id="257" name="Google Shape;257;p34">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258" name="Google Shape;258;p34">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pic>
        <p:nvPicPr>
          <p:cNvPr id="259" name="Google Shape;259;p34"/>
          <p:cNvPicPr preferRelativeResize="0"/>
          <p:nvPr/>
        </p:nvPicPr>
        <p:blipFill>
          <a:blip r:embed="rId4">
            <a:alphaModFix/>
          </a:blip>
          <a:stretch>
            <a:fillRect/>
          </a:stretch>
        </p:blipFill>
        <p:spPr>
          <a:xfrm>
            <a:off x="8061127" y="53760"/>
            <a:ext cx="739275" cy="762726"/>
          </a:xfrm>
          <a:prstGeom prst="rect">
            <a:avLst/>
          </a:prstGeom>
          <a:noFill/>
          <a:ln>
            <a:noFill/>
          </a:ln>
        </p:spPr>
      </p:pic>
      <p:sp>
        <p:nvSpPr>
          <p:cNvPr id="260" name="Google Shape;260;p34"/>
          <p:cNvSpPr txBox="1"/>
          <p:nvPr/>
        </p:nvSpPr>
        <p:spPr>
          <a:xfrm>
            <a:off x="474475" y="1556350"/>
            <a:ext cx="7876500" cy="31938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Clr>
                <a:schemeClr val="dk1"/>
              </a:buClr>
              <a:buSzPts val="2300"/>
              <a:buFont typeface="Archivo"/>
              <a:buChar char="●"/>
            </a:pPr>
            <a:r>
              <a:rPr lang="en" sz="2300">
                <a:solidFill>
                  <a:schemeClr val="dk1"/>
                </a:solidFill>
                <a:latin typeface="Archivo"/>
                <a:ea typeface="Archivo"/>
                <a:cs typeface="Archivo"/>
                <a:sym typeface="Archivo"/>
              </a:rPr>
              <a:t>Two repos </a:t>
            </a:r>
            <a:r>
              <a:rPr lang="en" sz="2300">
                <a:solidFill>
                  <a:schemeClr val="dk1"/>
                </a:solidFill>
                <a:latin typeface="Archivo"/>
                <a:ea typeface="Archivo"/>
                <a:cs typeface="Archivo"/>
                <a:sym typeface="Archivo"/>
              </a:rPr>
              <a:t>→</a:t>
            </a:r>
            <a:r>
              <a:rPr lang="en" sz="2300">
                <a:solidFill>
                  <a:schemeClr val="dk1"/>
                </a:solidFill>
                <a:latin typeface="Archivo"/>
                <a:ea typeface="Archivo"/>
                <a:cs typeface="Archivo"/>
                <a:sym typeface="Archivo"/>
              </a:rPr>
              <a:t> </a:t>
            </a:r>
            <a:r>
              <a:rPr lang="en" sz="2300" u="sng">
                <a:solidFill>
                  <a:schemeClr val="hlink"/>
                </a:solidFill>
                <a:latin typeface="Roboto Mono"/>
                <a:ea typeface="Roboto Mono"/>
                <a:cs typeface="Roboto Mono"/>
                <a:sym typeface="Roboto Mono"/>
                <a:hlinkClick r:id="rId5"/>
              </a:rPr>
              <a:t>pgweb</a:t>
            </a:r>
            <a:r>
              <a:rPr lang="en" sz="2300">
                <a:solidFill>
                  <a:schemeClr val="dk1"/>
                </a:solidFill>
                <a:latin typeface="Archivo"/>
                <a:ea typeface="Archivo"/>
                <a:cs typeface="Archivo"/>
                <a:sym typeface="Archivo"/>
              </a:rPr>
              <a:t>, </a:t>
            </a:r>
            <a:r>
              <a:rPr lang="en" sz="2300" u="sng">
                <a:solidFill>
                  <a:schemeClr val="hlink"/>
                </a:solidFill>
                <a:latin typeface="Roboto Mono"/>
                <a:ea typeface="Roboto Mono"/>
                <a:cs typeface="Roboto Mono"/>
                <a:sym typeface="Roboto Mono"/>
                <a:hlinkClick r:id="rId6"/>
              </a:rPr>
              <a:t>pgweb-static</a:t>
            </a:r>
            <a:endParaRPr sz="2300">
              <a:solidFill>
                <a:schemeClr val="dk1"/>
              </a:solidFill>
              <a:latin typeface="Roboto Mono"/>
              <a:ea typeface="Roboto Mono"/>
              <a:cs typeface="Roboto Mono"/>
              <a:sym typeface="Roboto Mono"/>
            </a:endParaRPr>
          </a:p>
          <a:p>
            <a:pPr indent="-374650" lvl="0" marL="457200" rtl="0" algn="l">
              <a:lnSpc>
                <a:spcPct val="150000"/>
              </a:lnSpc>
              <a:spcBef>
                <a:spcPts val="0"/>
              </a:spcBef>
              <a:spcAft>
                <a:spcPts val="0"/>
              </a:spcAft>
              <a:buClr>
                <a:schemeClr val="dk1"/>
              </a:buClr>
              <a:buSzPts val="2300"/>
              <a:buFont typeface="Archivo"/>
              <a:buChar char="●"/>
            </a:pPr>
            <a:r>
              <a:rPr lang="en" sz="2300">
                <a:solidFill>
                  <a:schemeClr val="dk1"/>
                </a:solidFill>
                <a:latin typeface="Archivo"/>
                <a:ea typeface="Archivo"/>
                <a:cs typeface="Archivo"/>
                <a:sym typeface="Archivo"/>
              </a:rPr>
              <a:t>Authentication Utilities</a:t>
            </a:r>
            <a:endParaRPr sz="2300">
              <a:solidFill>
                <a:schemeClr val="dk1"/>
              </a:solidFill>
              <a:latin typeface="Archivo"/>
              <a:ea typeface="Archivo"/>
              <a:cs typeface="Archivo"/>
              <a:sym typeface="Archivo"/>
            </a:endParaRPr>
          </a:p>
          <a:p>
            <a:pPr indent="-374650" lvl="0" marL="457200" rtl="0" algn="l">
              <a:lnSpc>
                <a:spcPct val="150000"/>
              </a:lnSpc>
              <a:spcBef>
                <a:spcPts val="0"/>
              </a:spcBef>
              <a:spcAft>
                <a:spcPts val="0"/>
              </a:spcAft>
              <a:buClr>
                <a:schemeClr val="dk1"/>
              </a:buClr>
              <a:buSzPts val="2300"/>
              <a:buFont typeface="Archivo"/>
              <a:buChar char="●"/>
            </a:pPr>
            <a:r>
              <a:rPr lang="en" sz="2300">
                <a:solidFill>
                  <a:schemeClr val="dk1"/>
                </a:solidFill>
                <a:latin typeface="Archivo"/>
                <a:ea typeface="Archivo"/>
                <a:cs typeface="Archivo"/>
                <a:sym typeface="Archivo"/>
              </a:rPr>
              <a:t>40+ </a:t>
            </a:r>
            <a:r>
              <a:rPr lang="en" sz="2300">
                <a:solidFill>
                  <a:schemeClr val="dk1"/>
                </a:solidFill>
                <a:latin typeface="Archivo"/>
                <a:ea typeface="Archivo"/>
                <a:cs typeface="Archivo"/>
                <a:sym typeface="Archivo"/>
              </a:rPr>
              <a:t>Database Table Schemas</a:t>
            </a:r>
            <a:r>
              <a:rPr lang="en" sz="2300">
                <a:solidFill>
                  <a:schemeClr val="dk1"/>
                </a:solidFill>
                <a:latin typeface="Archivo"/>
                <a:ea typeface="Archivo"/>
                <a:cs typeface="Archivo"/>
                <a:sym typeface="Archivo"/>
              </a:rPr>
              <a:t> (running on Postgres ;))</a:t>
            </a:r>
            <a:endParaRPr sz="2300">
              <a:solidFill>
                <a:schemeClr val="dk1"/>
              </a:solidFill>
              <a:latin typeface="Archivo"/>
              <a:ea typeface="Archivo"/>
              <a:cs typeface="Archivo"/>
              <a:sym typeface="Archivo"/>
            </a:endParaRPr>
          </a:p>
          <a:p>
            <a:pPr indent="-374650" lvl="0" marL="457200" rtl="0" algn="l">
              <a:lnSpc>
                <a:spcPct val="150000"/>
              </a:lnSpc>
              <a:spcBef>
                <a:spcPts val="0"/>
              </a:spcBef>
              <a:spcAft>
                <a:spcPts val="0"/>
              </a:spcAft>
              <a:buClr>
                <a:schemeClr val="dk1"/>
              </a:buClr>
              <a:buSzPts val="2300"/>
              <a:buFont typeface="Archivo"/>
              <a:buChar char="●"/>
            </a:pPr>
            <a:r>
              <a:rPr lang="en" sz="2300">
                <a:solidFill>
                  <a:schemeClr val="dk1"/>
                </a:solidFill>
                <a:latin typeface="Archivo"/>
                <a:ea typeface="Archivo"/>
                <a:cs typeface="Archivo"/>
                <a:sym typeface="Archivo"/>
              </a:rPr>
              <a:t>Multiple internal toolings</a:t>
            </a:r>
            <a:r>
              <a:rPr lang="en" sz="2300">
                <a:solidFill>
                  <a:schemeClr val="dk1"/>
                </a:solidFill>
                <a:latin typeface="Archivo"/>
                <a:ea typeface="Archivo"/>
                <a:cs typeface="Archivo"/>
                <a:sym typeface="Archivo"/>
              </a:rPr>
              <a:t> </a:t>
            </a:r>
            <a:r>
              <a:rPr lang="en" sz="2300">
                <a:solidFill>
                  <a:schemeClr val="dk1"/>
                </a:solidFill>
                <a:latin typeface="Archivo"/>
                <a:ea typeface="Archivo"/>
                <a:cs typeface="Archivo"/>
                <a:sym typeface="Archivo"/>
              </a:rPr>
              <a:t>→</a:t>
            </a:r>
            <a:r>
              <a:rPr lang="en" sz="2300">
                <a:solidFill>
                  <a:schemeClr val="dk1"/>
                </a:solidFill>
                <a:latin typeface="Archivo"/>
                <a:ea typeface="Archivo"/>
                <a:cs typeface="Archivo"/>
                <a:sym typeface="Archivo"/>
              </a:rPr>
              <a:t> Documentation Loading Script etc… </a:t>
            </a:r>
            <a:endParaRPr sz="2300">
              <a:solidFill>
                <a:schemeClr val="dk1"/>
              </a:solidFill>
              <a:latin typeface="Archivo"/>
              <a:ea typeface="Archivo"/>
              <a:cs typeface="Archivo"/>
              <a:sym typeface="Archivo"/>
            </a:endParaRPr>
          </a:p>
          <a:p>
            <a:pPr indent="-374650" lvl="0" marL="457200" rtl="0" algn="l">
              <a:lnSpc>
                <a:spcPct val="150000"/>
              </a:lnSpc>
              <a:spcBef>
                <a:spcPts val="0"/>
              </a:spcBef>
              <a:spcAft>
                <a:spcPts val="0"/>
              </a:spcAft>
              <a:buClr>
                <a:schemeClr val="dk1"/>
              </a:buClr>
              <a:buSzPts val="2300"/>
              <a:buFont typeface="Archivo"/>
              <a:buChar char="●"/>
            </a:pPr>
            <a:r>
              <a:rPr lang="en" sz="2300">
                <a:solidFill>
                  <a:schemeClr val="dk1"/>
                </a:solidFill>
                <a:latin typeface="Archivo"/>
                <a:ea typeface="Archivo"/>
                <a:cs typeface="Archivo"/>
                <a:sym typeface="Archivo"/>
              </a:rPr>
              <a:t>Links to various other pg sites</a:t>
            </a:r>
            <a:endParaRPr sz="2300">
              <a:solidFill>
                <a:schemeClr val="dk1"/>
              </a:solidFill>
              <a:latin typeface="Archivo"/>
              <a:ea typeface="Archivo"/>
              <a:cs typeface="Archivo"/>
              <a:sym typeface="Archiv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713225" y="1414350"/>
            <a:ext cx="5021400" cy="277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a:t>
            </a:r>
            <a:endParaRPr/>
          </a:p>
          <a:p>
            <a:pPr indent="0" lvl="0" marL="0" rtl="0" algn="l">
              <a:spcBef>
                <a:spcPts val="0"/>
              </a:spcBef>
              <a:spcAft>
                <a:spcPts val="0"/>
              </a:spcAft>
              <a:buNone/>
            </a:pPr>
            <a:r>
              <a:rPr b="0" lang="en" sz="3300"/>
              <a:t>Do we need to </a:t>
            </a:r>
            <a:endParaRPr b="0" sz="3300"/>
          </a:p>
          <a:p>
            <a:pPr indent="0" lvl="0" marL="0" rtl="0" algn="l">
              <a:spcBef>
                <a:spcPts val="0"/>
              </a:spcBef>
              <a:spcAft>
                <a:spcPts val="0"/>
              </a:spcAft>
              <a:buNone/>
            </a:pPr>
            <a:r>
              <a:rPr b="0" lang="en" sz="3300"/>
              <a:t>test pgweb?</a:t>
            </a:r>
            <a:endParaRPr b="0" sz="3300"/>
          </a:p>
        </p:txBody>
      </p:sp>
      <p:cxnSp>
        <p:nvCxnSpPr>
          <p:cNvPr id="266" name="Google Shape;266;p35">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267" name="Google Shape;267;p35">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268" name="Google Shape;268;p35"/>
          <p:cNvCxnSpPr/>
          <p:nvPr/>
        </p:nvCxnSpPr>
        <p:spPr>
          <a:xfrm>
            <a:off x="5438375" y="-34800"/>
            <a:ext cx="0" cy="5213100"/>
          </a:xfrm>
          <a:prstGeom prst="straightConnector1">
            <a:avLst/>
          </a:prstGeom>
          <a:noFill/>
          <a:ln cap="flat" cmpd="sng" w="9525">
            <a:solidFill>
              <a:schemeClr val="dk1"/>
            </a:solidFill>
            <a:prstDash val="solid"/>
            <a:round/>
            <a:headEnd len="med" w="med" type="none"/>
            <a:tailEnd len="med" w="med" type="none"/>
          </a:ln>
        </p:spPr>
      </p:cxnSp>
      <p:grpSp>
        <p:nvGrpSpPr>
          <p:cNvPr id="269" name="Google Shape;269;p35"/>
          <p:cNvGrpSpPr/>
          <p:nvPr/>
        </p:nvGrpSpPr>
        <p:grpSpPr>
          <a:xfrm>
            <a:off x="6594469" y="-34800"/>
            <a:ext cx="178006" cy="5213100"/>
            <a:chOff x="6998069" y="-34800"/>
            <a:chExt cx="178006" cy="5213100"/>
          </a:xfrm>
        </p:grpSpPr>
        <p:cxnSp>
          <p:nvCxnSpPr>
            <p:cNvPr id="270" name="Google Shape;270;p35"/>
            <p:cNvCxnSpPr/>
            <p:nvPr/>
          </p:nvCxnSpPr>
          <p:spPr>
            <a:xfrm>
              <a:off x="6998069" y="-34800"/>
              <a:ext cx="0" cy="5213100"/>
            </a:xfrm>
            <a:prstGeom prst="straightConnector1">
              <a:avLst/>
            </a:prstGeom>
            <a:noFill/>
            <a:ln cap="flat" cmpd="sng" w="76200">
              <a:solidFill>
                <a:schemeClr val="lt1"/>
              </a:solidFill>
              <a:prstDash val="solid"/>
              <a:round/>
              <a:headEnd len="med" w="med" type="none"/>
              <a:tailEnd len="med" w="med" type="none"/>
            </a:ln>
          </p:spPr>
        </p:cxnSp>
        <p:cxnSp>
          <p:nvCxnSpPr>
            <p:cNvPr id="271" name="Google Shape;271;p35"/>
            <p:cNvCxnSpPr/>
            <p:nvPr/>
          </p:nvCxnSpPr>
          <p:spPr>
            <a:xfrm>
              <a:off x="7176075" y="-34800"/>
              <a:ext cx="0" cy="5213100"/>
            </a:xfrm>
            <a:prstGeom prst="straightConnector1">
              <a:avLst/>
            </a:prstGeom>
            <a:noFill/>
            <a:ln cap="flat" cmpd="sng" w="9525">
              <a:solidFill>
                <a:schemeClr val="dk1"/>
              </a:solidFill>
              <a:prstDash val="solid"/>
              <a:round/>
              <a:headEnd len="med" w="med" type="none"/>
              <a:tailEnd len="med" w="med" type="none"/>
            </a:ln>
          </p:spPr>
        </p:cxnSp>
      </p:grpSp>
      <p:pic>
        <p:nvPicPr>
          <p:cNvPr id="272" name="Google Shape;272;p35"/>
          <p:cNvPicPr preferRelativeResize="0"/>
          <p:nvPr/>
        </p:nvPicPr>
        <p:blipFill>
          <a:blip r:embed="rId3">
            <a:alphaModFix/>
          </a:blip>
          <a:stretch>
            <a:fillRect/>
          </a:stretch>
        </p:blipFill>
        <p:spPr>
          <a:xfrm>
            <a:off x="3592375" y="966875"/>
            <a:ext cx="5376526" cy="3027476"/>
          </a:xfrm>
          <a:prstGeom prst="rect">
            <a:avLst/>
          </a:prstGeom>
          <a:noFill/>
          <a:ln>
            <a:noFill/>
          </a:ln>
        </p:spPr>
      </p:pic>
      <p:pic>
        <p:nvPicPr>
          <p:cNvPr id="273" name="Google Shape;273;p35"/>
          <p:cNvPicPr preferRelativeResize="0"/>
          <p:nvPr/>
        </p:nvPicPr>
        <p:blipFill>
          <a:blip r:embed="rId4">
            <a:alphaModFix/>
          </a:blip>
          <a:stretch>
            <a:fillRect/>
          </a:stretch>
        </p:blipFill>
        <p:spPr>
          <a:xfrm>
            <a:off x="175107" y="316326"/>
            <a:ext cx="943776" cy="973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cxnSp>
        <p:nvCxnSpPr>
          <p:cNvPr id="278" name="Google Shape;278;p36">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279" name="Google Shape;279;p36">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pic>
        <p:nvPicPr>
          <p:cNvPr id="280" name="Google Shape;280;p36"/>
          <p:cNvPicPr preferRelativeResize="0"/>
          <p:nvPr/>
        </p:nvPicPr>
        <p:blipFill>
          <a:blip r:embed="rId3">
            <a:alphaModFix/>
          </a:blip>
          <a:stretch>
            <a:fillRect/>
          </a:stretch>
        </p:blipFill>
        <p:spPr>
          <a:xfrm>
            <a:off x="127089" y="158135"/>
            <a:ext cx="739275" cy="762726"/>
          </a:xfrm>
          <a:prstGeom prst="rect">
            <a:avLst/>
          </a:prstGeom>
          <a:noFill/>
          <a:ln>
            <a:noFill/>
          </a:ln>
        </p:spPr>
      </p:pic>
      <p:sp>
        <p:nvSpPr>
          <p:cNvPr id="281" name="Google Shape;281;p36"/>
          <p:cNvSpPr/>
          <p:nvPr/>
        </p:nvSpPr>
        <p:spPr>
          <a:xfrm>
            <a:off x="3046950" y="2086050"/>
            <a:ext cx="2931600" cy="8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82" name="Google Shape;282;p36"/>
          <p:cNvSpPr/>
          <p:nvPr/>
        </p:nvSpPr>
        <p:spPr>
          <a:xfrm>
            <a:off x="3693150" y="4135175"/>
            <a:ext cx="1770000" cy="76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chivo"/>
                <a:ea typeface="Archivo"/>
                <a:cs typeface="Archivo"/>
                <a:sym typeface="Archivo"/>
              </a:rPr>
              <a:t>Events</a:t>
            </a:r>
            <a:endParaRPr sz="1800">
              <a:latin typeface="Archivo"/>
              <a:ea typeface="Archivo"/>
              <a:cs typeface="Archivo"/>
              <a:sym typeface="Archivo"/>
            </a:endParaRPr>
          </a:p>
        </p:txBody>
      </p:sp>
      <p:sp>
        <p:nvSpPr>
          <p:cNvPr id="283" name="Google Shape;283;p36"/>
          <p:cNvSpPr/>
          <p:nvPr/>
        </p:nvSpPr>
        <p:spPr>
          <a:xfrm>
            <a:off x="1191625" y="3603525"/>
            <a:ext cx="1770000" cy="85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chivo"/>
                <a:ea typeface="Archivo"/>
                <a:cs typeface="Archivo"/>
                <a:sym typeface="Archivo"/>
              </a:rPr>
              <a:t>Admin Panel</a:t>
            </a:r>
            <a:endParaRPr sz="1800">
              <a:latin typeface="Archivo"/>
              <a:ea typeface="Archivo"/>
              <a:cs typeface="Archivo"/>
              <a:sym typeface="Archivo"/>
            </a:endParaRPr>
          </a:p>
        </p:txBody>
      </p:sp>
      <p:sp>
        <p:nvSpPr>
          <p:cNvPr id="284" name="Google Shape;284;p36"/>
          <p:cNvSpPr/>
          <p:nvPr/>
        </p:nvSpPr>
        <p:spPr>
          <a:xfrm>
            <a:off x="3294100" y="205725"/>
            <a:ext cx="1970700" cy="82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chivo"/>
                <a:ea typeface="Archivo"/>
                <a:cs typeface="Archivo"/>
                <a:sym typeface="Archivo"/>
              </a:rPr>
              <a:t>About</a:t>
            </a:r>
            <a:r>
              <a:rPr lang="en" sz="1800">
                <a:latin typeface="Archivo"/>
                <a:ea typeface="Archivo"/>
                <a:cs typeface="Archivo"/>
                <a:sym typeface="Archivo"/>
              </a:rPr>
              <a:t> Postgres</a:t>
            </a:r>
            <a:endParaRPr sz="1800">
              <a:latin typeface="Archivo"/>
              <a:ea typeface="Archivo"/>
              <a:cs typeface="Archivo"/>
              <a:sym typeface="Archivo"/>
            </a:endParaRPr>
          </a:p>
        </p:txBody>
      </p:sp>
      <p:sp>
        <p:nvSpPr>
          <p:cNvPr id="285" name="Google Shape;285;p36"/>
          <p:cNvSpPr/>
          <p:nvPr/>
        </p:nvSpPr>
        <p:spPr>
          <a:xfrm>
            <a:off x="5976775" y="387650"/>
            <a:ext cx="1896600" cy="82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chivo"/>
                <a:ea typeface="Archivo"/>
                <a:cs typeface="Archivo"/>
                <a:sym typeface="Archivo"/>
              </a:rPr>
              <a:t>Downloads</a:t>
            </a:r>
            <a:endParaRPr sz="1800">
              <a:latin typeface="Archivo"/>
              <a:ea typeface="Archivo"/>
              <a:cs typeface="Archivo"/>
              <a:sym typeface="Archivo"/>
            </a:endParaRPr>
          </a:p>
        </p:txBody>
      </p:sp>
      <p:sp>
        <p:nvSpPr>
          <p:cNvPr id="286" name="Google Shape;286;p36"/>
          <p:cNvSpPr/>
          <p:nvPr/>
        </p:nvSpPr>
        <p:spPr>
          <a:xfrm>
            <a:off x="6776200" y="2004500"/>
            <a:ext cx="1836600" cy="85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chivo"/>
                <a:ea typeface="Archivo"/>
                <a:cs typeface="Archivo"/>
                <a:sym typeface="Archivo"/>
              </a:rPr>
              <a:t>Documentation</a:t>
            </a:r>
            <a:endParaRPr sz="1800">
              <a:latin typeface="Archivo"/>
              <a:ea typeface="Archivo"/>
              <a:cs typeface="Archivo"/>
              <a:sym typeface="Archivo"/>
            </a:endParaRPr>
          </a:p>
        </p:txBody>
      </p:sp>
      <p:sp>
        <p:nvSpPr>
          <p:cNvPr id="287" name="Google Shape;287;p36"/>
          <p:cNvSpPr/>
          <p:nvPr/>
        </p:nvSpPr>
        <p:spPr>
          <a:xfrm>
            <a:off x="507500" y="2218075"/>
            <a:ext cx="1741800" cy="95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Archivo"/>
                <a:ea typeface="Archivo"/>
                <a:cs typeface="Archivo"/>
                <a:sym typeface="Archivo"/>
              </a:rPr>
              <a:t>Bug reporting</a:t>
            </a:r>
            <a:endParaRPr sz="1900">
              <a:latin typeface="Archivo"/>
              <a:ea typeface="Archivo"/>
              <a:cs typeface="Archivo"/>
              <a:sym typeface="Archivo"/>
            </a:endParaRPr>
          </a:p>
        </p:txBody>
      </p:sp>
      <p:sp>
        <p:nvSpPr>
          <p:cNvPr id="288" name="Google Shape;288;p36"/>
          <p:cNvSpPr/>
          <p:nvPr/>
        </p:nvSpPr>
        <p:spPr>
          <a:xfrm>
            <a:off x="6185550" y="3794975"/>
            <a:ext cx="1896600" cy="81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chivo"/>
                <a:ea typeface="Archivo"/>
                <a:cs typeface="Archivo"/>
                <a:sym typeface="Archivo"/>
              </a:rPr>
              <a:t>Web Forms</a:t>
            </a:r>
            <a:endParaRPr sz="1800">
              <a:latin typeface="Archivo"/>
              <a:ea typeface="Archivo"/>
              <a:cs typeface="Archivo"/>
              <a:sym typeface="Archivo"/>
            </a:endParaRPr>
          </a:p>
        </p:txBody>
      </p:sp>
      <p:sp>
        <p:nvSpPr>
          <p:cNvPr id="289" name="Google Shape;289;p36"/>
          <p:cNvSpPr/>
          <p:nvPr/>
        </p:nvSpPr>
        <p:spPr>
          <a:xfrm>
            <a:off x="1065025" y="728250"/>
            <a:ext cx="1896600" cy="85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Archivo"/>
                <a:ea typeface="Archivo"/>
                <a:cs typeface="Archivo"/>
                <a:sym typeface="Archivo"/>
              </a:rPr>
              <a:t>Much more…</a:t>
            </a:r>
            <a:endParaRPr sz="1800">
              <a:latin typeface="Archivo"/>
              <a:ea typeface="Archivo"/>
              <a:cs typeface="Archivo"/>
              <a:sym typeface="Archivo"/>
            </a:endParaRPr>
          </a:p>
        </p:txBody>
      </p:sp>
      <p:cxnSp>
        <p:nvCxnSpPr>
          <p:cNvPr id="290" name="Google Shape;290;p36"/>
          <p:cNvCxnSpPr>
            <a:stCxn id="289" idx="2"/>
            <a:endCxn id="281" idx="0"/>
          </p:cNvCxnSpPr>
          <p:nvPr/>
        </p:nvCxnSpPr>
        <p:spPr>
          <a:xfrm flipH="1" rot="-5400000">
            <a:off x="3010075" y="583500"/>
            <a:ext cx="505800" cy="2499300"/>
          </a:xfrm>
          <a:prstGeom prst="curvedConnector3">
            <a:avLst>
              <a:gd fmla="val 50000" name="adj1"/>
            </a:avLst>
          </a:prstGeom>
          <a:noFill/>
          <a:ln cap="flat" cmpd="sng" w="9525">
            <a:solidFill>
              <a:schemeClr val="dk1"/>
            </a:solidFill>
            <a:prstDash val="solid"/>
            <a:round/>
            <a:headEnd len="med" w="med" type="none"/>
            <a:tailEnd len="med" w="med" type="none"/>
          </a:ln>
        </p:spPr>
      </p:cxnSp>
      <p:cxnSp>
        <p:nvCxnSpPr>
          <p:cNvPr id="291" name="Google Shape;291;p36"/>
          <p:cNvCxnSpPr>
            <a:stCxn id="287" idx="3"/>
            <a:endCxn id="281" idx="2"/>
          </p:cNvCxnSpPr>
          <p:nvPr/>
        </p:nvCxnSpPr>
        <p:spPr>
          <a:xfrm>
            <a:off x="2249300" y="2694325"/>
            <a:ext cx="2263500" cy="246000"/>
          </a:xfrm>
          <a:prstGeom prst="curvedConnector4">
            <a:avLst>
              <a:gd fmla="val 17620" name="adj1"/>
              <a:gd fmla="val 196850" name="adj2"/>
            </a:avLst>
          </a:prstGeom>
          <a:noFill/>
          <a:ln cap="flat" cmpd="sng" w="9525">
            <a:solidFill>
              <a:schemeClr val="dk1"/>
            </a:solidFill>
            <a:prstDash val="solid"/>
            <a:round/>
            <a:headEnd len="med" w="med" type="none"/>
            <a:tailEnd len="med" w="med" type="none"/>
          </a:ln>
        </p:spPr>
      </p:cxnSp>
      <p:cxnSp>
        <p:nvCxnSpPr>
          <p:cNvPr id="292" name="Google Shape;292;p36"/>
          <p:cNvCxnSpPr>
            <a:stCxn id="283" idx="3"/>
            <a:endCxn id="281" idx="2"/>
          </p:cNvCxnSpPr>
          <p:nvPr/>
        </p:nvCxnSpPr>
        <p:spPr>
          <a:xfrm flipH="1" rot="10800000">
            <a:off x="2961625" y="2940525"/>
            <a:ext cx="1551000" cy="1089000"/>
          </a:xfrm>
          <a:prstGeom prst="curvedConnector2">
            <a:avLst/>
          </a:prstGeom>
          <a:noFill/>
          <a:ln cap="flat" cmpd="sng" w="9525">
            <a:solidFill>
              <a:schemeClr val="dk1"/>
            </a:solidFill>
            <a:prstDash val="solid"/>
            <a:round/>
            <a:headEnd len="med" w="med" type="none"/>
            <a:tailEnd len="med" w="med" type="none"/>
          </a:ln>
        </p:spPr>
      </p:cxnSp>
      <p:cxnSp>
        <p:nvCxnSpPr>
          <p:cNvPr id="293" name="Google Shape;293;p36"/>
          <p:cNvCxnSpPr>
            <a:stCxn id="284" idx="2"/>
            <a:endCxn id="281" idx="0"/>
          </p:cNvCxnSpPr>
          <p:nvPr/>
        </p:nvCxnSpPr>
        <p:spPr>
          <a:xfrm flipH="1" rot="-5400000">
            <a:off x="3869950" y="1443225"/>
            <a:ext cx="1052400" cy="233400"/>
          </a:xfrm>
          <a:prstGeom prst="curvedConnector3">
            <a:avLst>
              <a:gd fmla="val 49996" name="adj1"/>
            </a:avLst>
          </a:prstGeom>
          <a:noFill/>
          <a:ln cap="flat" cmpd="sng" w="9525">
            <a:solidFill>
              <a:schemeClr val="dk1"/>
            </a:solidFill>
            <a:prstDash val="solid"/>
            <a:round/>
            <a:headEnd len="med" w="med" type="none"/>
            <a:tailEnd len="med" w="med" type="none"/>
          </a:ln>
        </p:spPr>
      </p:cxnSp>
      <p:cxnSp>
        <p:nvCxnSpPr>
          <p:cNvPr id="294" name="Google Shape;294;p36"/>
          <p:cNvCxnSpPr>
            <a:stCxn id="285" idx="2"/>
            <a:endCxn id="281" idx="0"/>
          </p:cNvCxnSpPr>
          <p:nvPr/>
        </p:nvCxnSpPr>
        <p:spPr>
          <a:xfrm rot="5400000">
            <a:off x="5283775" y="444650"/>
            <a:ext cx="870300" cy="2412300"/>
          </a:xfrm>
          <a:prstGeom prst="curvedConnector3">
            <a:avLst>
              <a:gd fmla="val 50006" name="adj1"/>
            </a:avLst>
          </a:prstGeom>
          <a:noFill/>
          <a:ln cap="flat" cmpd="sng" w="9525">
            <a:solidFill>
              <a:schemeClr val="dk1"/>
            </a:solidFill>
            <a:prstDash val="solid"/>
            <a:round/>
            <a:headEnd len="med" w="med" type="none"/>
            <a:tailEnd len="med" w="med" type="none"/>
          </a:ln>
        </p:spPr>
      </p:cxnSp>
      <p:cxnSp>
        <p:nvCxnSpPr>
          <p:cNvPr id="295" name="Google Shape;295;p36"/>
          <p:cNvCxnSpPr>
            <a:stCxn id="286" idx="1"/>
            <a:endCxn id="281" idx="0"/>
          </p:cNvCxnSpPr>
          <p:nvPr/>
        </p:nvCxnSpPr>
        <p:spPr>
          <a:xfrm rot="10800000">
            <a:off x="4512700" y="2086100"/>
            <a:ext cx="2263500" cy="344400"/>
          </a:xfrm>
          <a:prstGeom prst="curvedConnector4">
            <a:avLst>
              <a:gd fmla="val 17620" name="adj1"/>
              <a:gd fmla="val 169157" name="adj2"/>
            </a:avLst>
          </a:prstGeom>
          <a:noFill/>
          <a:ln cap="flat" cmpd="sng" w="9525">
            <a:solidFill>
              <a:schemeClr val="dk1"/>
            </a:solidFill>
            <a:prstDash val="solid"/>
            <a:round/>
            <a:headEnd len="med" w="med" type="none"/>
            <a:tailEnd len="med" w="med" type="none"/>
          </a:ln>
        </p:spPr>
      </p:cxnSp>
      <p:cxnSp>
        <p:nvCxnSpPr>
          <p:cNvPr id="296" name="Google Shape;296;p36"/>
          <p:cNvCxnSpPr>
            <a:stCxn id="282" idx="0"/>
            <a:endCxn id="281" idx="2"/>
          </p:cNvCxnSpPr>
          <p:nvPr/>
        </p:nvCxnSpPr>
        <p:spPr>
          <a:xfrm flipH="1" rot="5400000">
            <a:off x="3948150" y="3505175"/>
            <a:ext cx="1194600" cy="65400"/>
          </a:xfrm>
          <a:prstGeom prst="curvedConnector3">
            <a:avLst>
              <a:gd fmla="val 50005" name="adj1"/>
            </a:avLst>
          </a:prstGeom>
          <a:noFill/>
          <a:ln cap="flat" cmpd="sng" w="9525">
            <a:solidFill>
              <a:schemeClr val="dk1"/>
            </a:solidFill>
            <a:prstDash val="solid"/>
            <a:round/>
            <a:headEnd len="med" w="med" type="none"/>
            <a:tailEnd len="med" w="med" type="none"/>
          </a:ln>
        </p:spPr>
      </p:cxnSp>
      <p:cxnSp>
        <p:nvCxnSpPr>
          <p:cNvPr id="297" name="Google Shape;297;p36"/>
          <p:cNvCxnSpPr>
            <a:stCxn id="288" idx="0"/>
            <a:endCxn id="281" idx="2"/>
          </p:cNvCxnSpPr>
          <p:nvPr/>
        </p:nvCxnSpPr>
        <p:spPr>
          <a:xfrm flipH="1" rot="5400000">
            <a:off x="5396100" y="2057225"/>
            <a:ext cx="854400" cy="2621100"/>
          </a:xfrm>
          <a:prstGeom prst="curvedConnector3">
            <a:avLst>
              <a:gd fmla="val 50007" name="adj1"/>
            </a:avLst>
          </a:prstGeom>
          <a:noFill/>
          <a:ln cap="flat" cmpd="sng" w="9525">
            <a:solidFill>
              <a:schemeClr val="dk1"/>
            </a:solidFill>
            <a:prstDash val="solid"/>
            <a:round/>
            <a:headEnd len="med" w="med" type="none"/>
            <a:tailEnd len="med" w="med" type="none"/>
          </a:ln>
        </p:spPr>
      </p:cxnSp>
      <p:pic>
        <p:nvPicPr>
          <p:cNvPr id="298" name="Google Shape;298;p36"/>
          <p:cNvPicPr preferRelativeResize="0"/>
          <p:nvPr/>
        </p:nvPicPr>
        <p:blipFill>
          <a:blip r:embed="rId3">
            <a:alphaModFix/>
          </a:blip>
          <a:stretch>
            <a:fillRect/>
          </a:stretch>
        </p:blipFill>
        <p:spPr>
          <a:xfrm>
            <a:off x="4850525" y="2267871"/>
            <a:ext cx="490242" cy="505800"/>
          </a:xfrm>
          <a:prstGeom prst="rect">
            <a:avLst/>
          </a:prstGeom>
          <a:noFill/>
          <a:ln>
            <a:noFill/>
          </a:ln>
        </p:spPr>
      </p:pic>
      <p:pic>
        <p:nvPicPr>
          <p:cNvPr id="299" name="Google Shape;299;p36"/>
          <p:cNvPicPr preferRelativeResize="0"/>
          <p:nvPr/>
        </p:nvPicPr>
        <p:blipFill>
          <a:blip r:embed="rId4">
            <a:alphaModFix/>
          </a:blip>
          <a:stretch>
            <a:fillRect/>
          </a:stretch>
        </p:blipFill>
        <p:spPr>
          <a:xfrm>
            <a:off x="3512701" y="2131951"/>
            <a:ext cx="1144166" cy="762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cxnSp>
        <p:nvCxnSpPr>
          <p:cNvPr id="304" name="Google Shape;304;p37">
            <a:hlinkClick action="ppaction://hlinkshowjump?jump=nextslide"/>
          </p:cNvPr>
          <p:cNvCxnSpPr/>
          <p:nvPr/>
        </p:nvCxnSpPr>
        <p:spPr>
          <a:xfrm>
            <a:off x="8612800" y="4881175"/>
            <a:ext cx="356100" cy="0"/>
          </a:xfrm>
          <a:prstGeom prst="straightConnector1">
            <a:avLst/>
          </a:prstGeom>
          <a:noFill/>
          <a:ln cap="flat" cmpd="sng" w="9525">
            <a:solidFill>
              <a:schemeClr val="dk1"/>
            </a:solidFill>
            <a:prstDash val="solid"/>
            <a:round/>
            <a:headEnd len="med" w="med" type="none"/>
            <a:tailEnd len="med" w="med" type="triangle"/>
          </a:ln>
        </p:spPr>
      </p:cxnSp>
      <p:cxnSp>
        <p:nvCxnSpPr>
          <p:cNvPr id="305" name="Google Shape;305;p37">
            <a:hlinkClick action="ppaction://hlinkshowjump?jump=previousslide"/>
          </p:cNvPr>
          <p:cNvCxnSpPr/>
          <p:nvPr/>
        </p:nvCxnSpPr>
        <p:spPr>
          <a:xfrm rot="10800000">
            <a:off x="175100" y="4881175"/>
            <a:ext cx="356100" cy="0"/>
          </a:xfrm>
          <a:prstGeom prst="straightConnector1">
            <a:avLst/>
          </a:prstGeom>
          <a:noFill/>
          <a:ln cap="flat" cmpd="sng" w="9525">
            <a:solidFill>
              <a:schemeClr val="dk1"/>
            </a:solidFill>
            <a:prstDash val="solid"/>
            <a:round/>
            <a:headEnd len="med" w="med" type="none"/>
            <a:tailEnd len="med" w="med" type="triangle"/>
          </a:ln>
        </p:spPr>
      </p:cxnSp>
      <p:pic>
        <p:nvPicPr>
          <p:cNvPr id="306" name="Google Shape;306;p37"/>
          <p:cNvPicPr preferRelativeResize="0"/>
          <p:nvPr/>
        </p:nvPicPr>
        <p:blipFill>
          <a:blip r:embed="rId4">
            <a:alphaModFix/>
          </a:blip>
          <a:stretch>
            <a:fillRect/>
          </a:stretch>
        </p:blipFill>
        <p:spPr>
          <a:xfrm>
            <a:off x="127089" y="158135"/>
            <a:ext cx="739275" cy="762726"/>
          </a:xfrm>
          <a:prstGeom prst="rect">
            <a:avLst/>
          </a:prstGeom>
          <a:noFill/>
          <a:ln>
            <a:noFill/>
          </a:ln>
        </p:spPr>
      </p:pic>
      <p:sp>
        <p:nvSpPr>
          <p:cNvPr id="307" name="Google Shape;307;p37"/>
          <p:cNvSpPr txBox="1"/>
          <p:nvPr>
            <p:ph idx="4294967295" type="subTitle"/>
          </p:nvPr>
        </p:nvSpPr>
        <p:spPr>
          <a:xfrm>
            <a:off x="2938200" y="1870945"/>
            <a:ext cx="28758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t>Difficult Debugging</a:t>
            </a:r>
            <a:r>
              <a:rPr b="1" lang="en" sz="1900"/>
              <a:t> - Huge Codebase</a:t>
            </a:r>
            <a:endParaRPr b="1" sz="1900"/>
          </a:p>
        </p:txBody>
      </p:sp>
      <p:sp>
        <p:nvSpPr>
          <p:cNvPr id="308" name="Google Shape;308;p37"/>
          <p:cNvSpPr/>
          <p:nvPr/>
        </p:nvSpPr>
        <p:spPr>
          <a:xfrm>
            <a:off x="3989700" y="1108251"/>
            <a:ext cx="739200" cy="76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nvGrpSpPr>
          <p:cNvPr id="309" name="Google Shape;309;p37"/>
          <p:cNvGrpSpPr/>
          <p:nvPr/>
        </p:nvGrpSpPr>
        <p:grpSpPr>
          <a:xfrm>
            <a:off x="4130972" y="1275261"/>
            <a:ext cx="457123" cy="428803"/>
            <a:chOff x="4113216" y="2550202"/>
            <a:chExt cx="395846" cy="359915"/>
          </a:xfrm>
        </p:grpSpPr>
        <p:sp>
          <p:nvSpPr>
            <p:cNvPr id="310" name="Google Shape;310;p37"/>
            <p:cNvSpPr/>
            <p:nvPr/>
          </p:nvSpPr>
          <p:spPr>
            <a:xfrm>
              <a:off x="4113216" y="2550202"/>
              <a:ext cx="395846" cy="359915"/>
            </a:xfrm>
            <a:custGeom>
              <a:rect b="b" l="l" r="r" t="t"/>
              <a:pathLst>
                <a:path extrusionOk="0" h="16227" w="17847">
                  <a:moveTo>
                    <a:pt x="11590" y="5237"/>
                  </a:moveTo>
                  <a:lnTo>
                    <a:pt x="10839" y="6634"/>
                  </a:lnTo>
                  <a:cubicBezTo>
                    <a:pt x="10798" y="6709"/>
                    <a:pt x="10798" y="6799"/>
                    <a:pt x="10839" y="6880"/>
                  </a:cubicBezTo>
                  <a:lnTo>
                    <a:pt x="11590" y="8277"/>
                  </a:lnTo>
                  <a:lnTo>
                    <a:pt x="10365" y="8277"/>
                  </a:lnTo>
                  <a:lnTo>
                    <a:pt x="9551" y="6757"/>
                  </a:lnTo>
                  <a:lnTo>
                    <a:pt x="10365" y="5237"/>
                  </a:lnTo>
                  <a:close/>
                  <a:moveTo>
                    <a:pt x="11506" y="13405"/>
                  </a:moveTo>
                  <a:lnTo>
                    <a:pt x="11300" y="14091"/>
                  </a:lnTo>
                  <a:lnTo>
                    <a:pt x="6944" y="14091"/>
                  </a:lnTo>
                  <a:lnTo>
                    <a:pt x="6738" y="13405"/>
                  </a:lnTo>
                  <a:close/>
                  <a:moveTo>
                    <a:pt x="15717" y="1567"/>
                  </a:moveTo>
                  <a:cubicBezTo>
                    <a:pt x="16026" y="1567"/>
                    <a:pt x="16277" y="1818"/>
                    <a:pt x="16277" y="2128"/>
                  </a:cubicBezTo>
                  <a:lnTo>
                    <a:pt x="16277" y="11274"/>
                  </a:lnTo>
                  <a:cubicBezTo>
                    <a:pt x="16277" y="11584"/>
                    <a:pt x="16026" y="11835"/>
                    <a:pt x="15717" y="11835"/>
                  </a:cubicBezTo>
                  <a:lnTo>
                    <a:pt x="7005" y="11835"/>
                  </a:lnTo>
                  <a:lnTo>
                    <a:pt x="8539" y="10301"/>
                  </a:lnTo>
                  <a:cubicBezTo>
                    <a:pt x="9060" y="10546"/>
                    <a:pt x="9632" y="10675"/>
                    <a:pt x="10209" y="10675"/>
                  </a:cubicBezTo>
                  <a:cubicBezTo>
                    <a:pt x="11578" y="10675"/>
                    <a:pt x="12847" y="9958"/>
                    <a:pt x="13558" y="8795"/>
                  </a:cubicBezTo>
                  <a:lnTo>
                    <a:pt x="14325" y="8795"/>
                  </a:lnTo>
                  <a:cubicBezTo>
                    <a:pt x="14423" y="8795"/>
                    <a:pt x="14512" y="8745"/>
                    <a:pt x="14557" y="8656"/>
                  </a:cubicBezTo>
                  <a:lnTo>
                    <a:pt x="15510" y="6877"/>
                  </a:lnTo>
                  <a:cubicBezTo>
                    <a:pt x="15552" y="6799"/>
                    <a:pt x="15552" y="6704"/>
                    <a:pt x="15510" y="6629"/>
                  </a:cubicBezTo>
                  <a:lnTo>
                    <a:pt x="15307" y="6241"/>
                  </a:lnTo>
                  <a:cubicBezTo>
                    <a:pt x="15258" y="6152"/>
                    <a:pt x="15167" y="6103"/>
                    <a:pt x="15073" y="6103"/>
                  </a:cubicBezTo>
                  <a:cubicBezTo>
                    <a:pt x="15031" y="6103"/>
                    <a:pt x="14989" y="6113"/>
                    <a:pt x="14950" y="6132"/>
                  </a:cubicBezTo>
                  <a:cubicBezTo>
                    <a:pt x="14821" y="6202"/>
                    <a:pt x="14777" y="6361"/>
                    <a:pt x="14841" y="6489"/>
                  </a:cubicBezTo>
                  <a:lnTo>
                    <a:pt x="14980" y="6751"/>
                  </a:lnTo>
                  <a:lnTo>
                    <a:pt x="14166" y="8271"/>
                  </a:lnTo>
                  <a:lnTo>
                    <a:pt x="12178" y="8271"/>
                  </a:lnTo>
                  <a:lnTo>
                    <a:pt x="11364" y="6751"/>
                  </a:lnTo>
                  <a:lnTo>
                    <a:pt x="12178" y="5231"/>
                  </a:lnTo>
                  <a:lnTo>
                    <a:pt x="14166" y="5231"/>
                  </a:lnTo>
                  <a:lnTo>
                    <a:pt x="14264" y="5413"/>
                  </a:lnTo>
                  <a:cubicBezTo>
                    <a:pt x="14312" y="5501"/>
                    <a:pt x="14401" y="5550"/>
                    <a:pt x="14493" y="5550"/>
                  </a:cubicBezTo>
                  <a:cubicBezTo>
                    <a:pt x="14535" y="5550"/>
                    <a:pt x="14578" y="5540"/>
                    <a:pt x="14618" y="5519"/>
                  </a:cubicBezTo>
                  <a:cubicBezTo>
                    <a:pt x="14749" y="5449"/>
                    <a:pt x="14794" y="5293"/>
                    <a:pt x="14727" y="5165"/>
                  </a:cubicBezTo>
                  <a:lnTo>
                    <a:pt x="14557" y="4844"/>
                  </a:lnTo>
                  <a:cubicBezTo>
                    <a:pt x="14512" y="4760"/>
                    <a:pt x="14423" y="4704"/>
                    <a:pt x="14325" y="4704"/>
                  </a:cubicBezTo>
                  <a:lnTo>
                    <a:pt x="13558" y="4704"/>
                  </a:lnTo>
                  <a:cubicBezTo>
                    <a:pt x="12847" y="3539"/>
                    <a:pt x="11578" y="2825"/>
                    <a:pt x="10209" y="2825"/>
                  </a:cubicBezTo>
                  <a:cubicBezTo>
                    <a:pt x="8048" y="2825"/>
                    <a:pt x="6289" y="4585"/>
                    <a:pt x="6289" y="6746"/>
                  </a:cubicBezTo>
                  <a:cubicBezTo>
                    <a:pt x="6289" y="6796"/>
                    <a:pt x="6289" y="6840"/>
                    <a:pt x="6291" y="6891"/>
                  </a:cubicBezTo>
                  <a:lnTo>
                    <a:pt x="2934" y="10245"/>
                  </a:lnTo>
                  <a:cubicBezTo>
                    <a:pt x="2834" y="10348"/>
                    <a:pt x="2834" y="10516"/>
                    <a:pt x="2934" y="10616"/>
                  </a:cubicBezTo>
                  <a:cubicBezTo>
                    <a:pt x="2986" y="10666"/>
                    <a:pt x="3053" y="10691"/>
                    <a:pt x="3121" y="10691"/>
                  </a:cubicBezTo>
                  <a:cubicBezTo>
                    <a:pt x="3188" y="10691"/>
                    <a:pt x="3255" y="10666"/>
                    <a:pt x="3305" y="10616"/>
                  </a:cubicBezTo>
                  <a:lnTo>
                    <a:pt x="6746" y="7175"/>
                  </a:lnTo>
                  <a:cubicBezTo>
                    <a:pt x="6796" y="7122"/>
                    <a:pt x="6824" y="7047"/>
                    <a:pt x="6821" y="6974"/>
                  </a:cubicBezTo>
                  <a:cubicBezTo>
                    <a:pt x="6818" y="6899"/>
                    <a:pt x="6816" y="6824"/>
                    <a:pt x="6816" y="6746"/>
                  </a:cubicBezTo>
                  <a:cubicBezTo>
                    <a:pt x="6816" y="4872"/>
                    <a:pt x="8341" y="3349"/>
                    <a:pt x="10212" y="3349"/>
                  </a:cubicBezTo>
                  <a:cubicBezTo>
                    <a:pt x="11291" y="3349"/>
                    <a:pt x="12295" y="3857"/>
                    <a:pt x="12931" y="4704"/>
                  </a:cubicBezTo>
                  <a:lnTo>
                    <a:pt x="10212" y="4704"/>
                  </a:lnTo>
                  <a:cubicBezTo>
                    <a:pt x="10114" y="4704"/>
                    <a:pt x="10028" y="4757"/>
                    <a:pt x="9983" y="4844"/>
                  </a:cubicBezTo>
                  <a:lnTo>
                    <a:pt x="9027" y="6626"/>
                  </a:lnTo>
                  <a:cubicBezTo>
                    <a:pt x="8985" y="6701"/>
                    <a:pt x="8985" y="6796"/>
                    <a:pt x="9027" y="6871"/>
                  </a:cubicBezTo>
                  <a:lnTo>
                    <a:pt x="9983" y="8653"/>
                  </a:lnTo>
                  <a:cubicBezTo>
                    <a:pt x="10028" y="8737"/>
                    <a:pt x="10114" y="8792"/>
                    <a:pt x="10212" y="8792"/>
                  </a:cubicBezTo>
                  <a:lnTo>
                    <a:pt x="12931" y="8792"/>
                  </a:lnTo>
                  <a:cubicBezTo>
                    <a:pt x="12295" y="9640"/>
                    <a:pt x="11291" y="10148"/>
                    <a:pt x="10212" y="10148"/>
                  </a:cubicBezTo>
                  <a:cubicBezTo>
                    <a:pt x="9654" y="10148"/>
                    <a:pt x="9102" y="10008"/>
                    <a:pt x="8614" y="9752"/>
                  </a:cubicBezTo>
                  <a:cubicBezTo>
                    <a:pt x="8575" y="9730"/>
                    <a:pt x="8532" y="9720"/>
                    <a:pt x="8489" y="9720"/>
                  </a:cubicBezTo>
                  <a:cubicBezTo>
                    <a:pt x="8422" y="9720"/>
                    <a:pt x="8356" y="9746"/>
                    <a:pt x="8307" y="9796"/>
                  </a:cubicBezTo>
                  <a:lnTo>
                    <a:pt x="3322" y="14782"/>
                  </a:lnTo>
                  <a:cubicBezTo>
                    <a:pt x="3119" y="14984"/>
                    <a:pt x="2853" y="15085"/>
                    <a:pt x="2587" y="15085"/>
                  </a:cubicBezTo>
                  <a:cubicBezTo>
                    <a:pt x="2321" y="15085"/>
                    <a:pt x="2054" y="14984"/>
                    <a:pt x="1852" y="14782"/>
                  </a:cubicBezTo>
                  <a:lnTo>
                    <a:pt x="1233" y="14163"/>
                  </a:lnTo>
                  <a:cubicBezTo>
                    <a:pt x="1038" y="13968"/>
                    <a:pt x="932" y="13709"/>
                    <a:pt x="926" y="13430"/>
                  </a:cubicBezTo>
                  <a:cubicBezTo>
                    <a:pt x="924" y="13151"/>
                    <a:pt x="1035" y="12889"/>
                    <a:pt x="1233" y="12694"/>
                  </a:cubicBezTo>
                  <a:lnTo>
                    <a:pt x="2443" y="11483"/>
                  </a:lnTo>
                  <a:cubicBezTo>
                    <a:pt x="2544" y="11383"/>
                    <a:pt x="2544" y="11216"/>
                    <a:pt x="2443" y="11115"/>
                  </a:cubicBezTo>
                  <a:cubicBezTo>
                    <a:pt x="2393" y="11064"/>
                    <a:pt x="2326" y="11038"/>
                    <a:pt x="2259" y="11038"/>
                  </a:cubicBezTo>
                  <a:cubicBezTo>
                    <a:pt x="2192" y="11038"/>
                    <a:pt x="2125" y="11064"/>
                    <a:pt x="2075" y="11115"/>
                  </a:cubicBezTo>
                  <a:lnTo>
                    <a:pt x="1637" y="11547"/>
                  </a:lnTo>
                  <a:cubicBezTo>
                    <a:pt x="1593" y="11467"/>
                    <a:pt x="1568" y="11372"/>
                    <a:pt x="1568" y="11274"/>
                  </a:cubicBezTo>
                  <a:lnTo>
                    <a:pt x="1568" y="2128"/>
                  </a:lnTo>
                  <a:cubicBezTo>
                    <a:pt x="1568" y="1818"/>
                    <a:pt x="1819" y="1567"/>
                    <a:pt x="2131" y="1567"/>
                  </a:cubicBezTo>
                  <a:close/>
                  <a:moveTo>
                    <a:pt x="11459" y="14618"/>
                  </a:moveTo>
                  <a:lnTo>
                    <a:pt x="13249" y="15178"/>
                  </a:lnTo>
                  <a:cubicBezTo>
                    <a:pt x="13458" y="15245"/>
                    <a:pt x="13441" y="15440"/>
                    <a:pt x="13433" y="15479"/>
                  </a:cubicBezTo>
                  <a:cubicBezTo>
                    <a:pt x="13427" y="15516"/>
                    <a:pt x="13388" y="15708"/>
                    <a:pt x="13165" y="15708"/>
                  </a:cubicBezTo>
                  <a:lnTo>
                    <a:pt x="5081" y="15708"/>
                  </a:lnTo>
                  <a:cubicBezTo>
                    <a:pt x="4864" y="15708"/>
                    <a:pt x="4822" y="15516"/>
                    <a:pt x="4813" y="15479"/>
                  </a:cubicBezTo>
                  <a:cubicBezTo>
                    <a:pt x="4808" y="15440"/>
                    <a:pt x="4788" y="15245"/>
                    <a:pt x="5003" y="15178"/>
                  </a:cubicBezTo>
                  <a:lnTo>
                    <a:pt x="6793" y="14618"/>
                  </a:lnTo>
                  <a:close/>
                  <a:moveTo>
                    <a:pt x="2128" y="0"/>
                  </a:moveTo>
                  <a:cubicBezTo>
                    <a:pt x="954" y="0"/>
                    <a:pt x="1" y="957"/>
                    <a:pt x="1" y="2131"/>
                  </a:cubicBezTo>
                  <a:lnTo>
                    <a:pt x="1" y="11277"/>
                  </a:lnTo>
                  <a:cubicBezTo>
                    <a:pt x="1" y="11818"/>
                    <a:pt x="204" y="12337"/>
                    <a:pt x="572" y="12727"/>
                  </a:cubicBezTo>
                  <a:cubicBezTo>
                    <a:pt x="463" y="12945"/>
                    <a:pt x="405" y="13182"/>
                    <a:pt x="405" y="13432"/>
                  </a:cubicBezTo>
                  <a:cubicBezTo>
                    <a:pt x="405" y="13851"/>
                    <a:pt x="567" y="14241"/>
                    <a:pt x="859" y="14537"/>
                  </a:cubicBezTo>
                  <a:lnTo>
                    <a:pt x="1478" y="15153"/>
                  </a:lnTo>
                  <a:cubicBezTo>
                    <a:pt x="1780" y="15457"/>
                    <a:pt x="2181" y="15610"/>
                    <a:pt x="2583" y="15610"/>
                  </a:cubicBezTo>
                  <a:cubicBezTo>
                    <a:pt x="2984" y="15610"/>
                    <a:pt x="3383" y="15457"/>
                    <a:pt x="3687" y="15153"/>
                  </a:cubicBezTo>
                  <a:lnTo>
                    <a:pt x="5433" y="13407"/>
                  </a:lnTo>
                  <a:lnTo>
                    <a:pt x="6191" y="13407"/>
                  </a:lnTo>
                  <a:lnTo>
                    <a:pt x="6422" y="14180"/>
                  </a:lnTo>
                  <a:lnTo>
                    <a:pt x="4841" y="14676"/>
                  </a:lnTo>
                  <a:cubicBezTo>
                    <a:pt x="4457" y="14793"/>
                    <a:pt x="4233" y="15156"/>
                    <a:pt x="4295" y="15555"/>
                  </a:cubicBezTo>
                  <a:cubicBezTo>
                    <a:pt x="4353" y="15951"/>
                    <a:pt x="4677" y="16227"/>
                    <a:pt x="5078" y="16227"/>
                  </a:cubicBezTo>
                  <a:lnTo>
                    <a:pt x="13162" y="16227"/>
                  </a:lnTo>
                  <a:cubicBezTo>
                    <a:pt x="13561" y="16227"/>
                    <a:pt x="13887" y="15951"/>
                    <a:pt x="13946" y="15555"/>
                  </a:cubicBezTo>
                  <a:cubicBezTo>
                    <a:pt x="14004" y="15156"/>
                    <a:pt x="13781" y="14799"/>
                    <a:pt x="13399" y="14676"/>
                  </a:cubicBezTo>
                  <a:lnTo>
                    <a:pt x="11815" y="14180"/>
                  </a:lnTo>
                  <a:lnTo>
                    <a:pt x="12050" y="13407"/>
                  </a:lnTo>
                  <a:lnTo>
                    <a:pt x="15708" y="13407"/>
                  </a:lnTo>
                  <a:cubicBezTo>
                    <a:pt x="16885" y="13407"/>
                    <a:pt x="17839" y="12451"/>
                    <a:pt x="17839" y="11277"/>
                  </a:cubicBezTo>
                  <a:lnTo>
                    <a:pt x="17839" y="2131"/>
                  </a:lnTo>
                  <a:cubicBezTo>
                    <a:pt x="17847" y="957"/>
                    <a:pt x="16891" y="3"/>
                    <a:pt x="15717" y="3"/>
                  </a:cubicBezTo>
                  <a:lnTo>
                    <a:pt x="5499" y="3"/>
                  </a:lnTo>
                  <a:cubicBezTo>
                    <a:pt x="5357" y="3"/>
                    <a:pt x="5237" y="120"/>
                    <a:pt x="5237" y="262"/>
                  </a:cubicBezTo>
                  <a:cubicBezTo>
                    <a:pt x="5237" y="407"/>
                    <a:pt x="5357" y="524"/>
                    <a:pt x="5499" y="524"/>
                  </a:cubicBezTo>
                  <a:lnTo>
                    <a:pt x="15717" y="524"/>
                  </a:lnTo>
                  <a:cubicBezTo>
                    <a:pt x="16601" y="524"/>
                    <a:pt x="17323" y="1247"/>
                    <a:pt x="17323" y="2131"/>
                  </a:cubicBezTo>
                  <a:lnTo>
                    <a:pt x="17323" y="11277"/>
                  </a:lnTo>
                  <a:cubicBezTo>
                    <a:pt x="17323" y="12164"/>
                    <a:pt x="16603" y="12886"/>
                    <a:pt x="15717" y="12886"/>
                  </a:cubicBezTo>
                  <a:lnTo>
                    <a:pt x="5960" y="12886"/>
                  </a:lnTo>
                  <a:lnTo>
                    <a:pt x="6484" y="12362"/>
                  </a:lnTo>
                  <a:lnTo>
                    <a:pt x="15717" y="12362"/>
                  </a:lnTo>
                  <a:cubicBezTo>
                    <a:pt x="16316" y="12362"/>
                    <a:pt x="16801" y="11874"/>
                    <a:pt x="16801" y="11277"/>
                  </a:cubicBezTo>
                  <a:lnTo>
                    <a:pt x="16801" y="2131"/>
                  </a:lnTo>
                  <a:cubicBezTo>
                    <a:pt x="16801" y="1531"/>
                    <a:pt x="16313" y="1049"/>
                    <a:pt x="15717" y="1049"/>
                  </a:cubicBezTo>
                  <a:lnTo>
                    <a:pt x="2128" y="1049"/>
                  </a:lnTo>
                  <a:cubicBezTo>
                    <a:pt x="1529" y="1049"/>
                    <a:pt x="1046" y="1537"/>
                    <a:pt x="1046" y="2131"/>
                  </a:cubicBezTo>
                  <a:lnTo>
                    <a:pt x="1046" y="11277"/>
                  </a:lnTo>
                  <a:cubicBezTo>
                    <a:pt x="1046" y="11514"/>
                    <a:pt x="1121" y="11743"/>
                    <a:pt x="1261" y="11927"/>
                  </a:cubicBezTo>
                  <a:lnTo>
                    <a:pt x="887" y="12298"/>
                  </a:lnTo>
                  <a:cubicBezTo>
                    <a:pt x="656" y="12013"/>
                    <a:pt x="522" y="11653"/>
                    <a:pt x="522" y="11277"/>
                  </a:cubicBezTo>
                  <a:lnTo>
                    <a:pt x="522" y="2131"/>
                  </a:lnTo>
                  <a:cubicBezTo>
                    <a:pt x="522" y="1247"/>
                    <a:pt x="1244" y="524"/>
                    <a:pt x="2128" y="524"/>
                  </a:cubicBezTo>
                  <a:lnTo>
                    <a:pt x="4281" y="524"/>
                  </a:lnTo>
                  <a:cubicBezTo>
                    <a:pt x="4423" y="524"/>
                    <a:pt x="4540" y="405"/>
                    <a:pt x="4540" y="262"/>
                  </a:cubicBezTo>
                  <a:cubicBezTo>
                    <a:pt x="4540" y="120"/>
                    <a:pt x="4423" y="0"/>
                    <a:pt x="4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11" name="Google Shape;311;p37"/>
            <p:cNvSpPr/>
            <p:nvPr/>
          </p:nvSpPr>
          <p:spPr>
            <a:xfrm>
              <a:off x="4382703" y="2677227"/>
              <a:ext cx="45469" cy="45491"/>
            </a:xfrm>
            <a:custGeom>
              <a:rect b="b" l="l" r="r" t="t"/>
              <a:pathLst>
                <a:path extrusionOk="0" h="2051" w="2050">
                  <a:moveTo>
                    <a:pt x="1026" y="525"/>
                  </a:moveTo>
                  <a:cubicBezTo>
                    <a:pt x="1300" y="525"/>
                    <a:pt x="1528" y="751"/>
                    <a:pt x="1528" y="1027"/>
                  </a:cubicBezTo>
                  <a:cubicBezTo>
                    <a:pt x="1528" y="1303"/>
                    <a:pt x="1300" y="1529"/>
                    <a:pt x="1026" y="1529"/>
                  </a:cubicBezTo>
                  <a:cubicBezTo>
                    <a:pt x="750" y="1529"/>
                    <a:pt x="524" y="1303"/>
                    <a:pt x="524" y="1027"/>
                  </a:cubicBezTo>
                  <a:cubicBezTo>
                    <a:pt x="524" y="751"/>
                    <a:pt x="750" y="525"/>
                    <a:pt x="1026" y="525"/>
                  </a:cubicBezTo>
                  <a:close/>
                  <a:moveTo>
                    <a:pt x="1026" y="1"/>
                  </a:moveTo>
                  <a:cubicBezTo>
                    <a:pt x="460" y="1"/>
                    <a:pt x="0" y="461"/>
                    <a:pt x="0" y="1027"/>
                  </a:cubicBezTo>
                  <a:cubicBezTo>
                    <a:pt x="0" y="1590"/>
                    <a:pt x="460" y="2050"/>
                    <a:pt x="1026" y="2050"/>
                  </a:cubicBezTo>
                  <a:cubicBezTo>
                    <a:pt x="1590" y="2050"/>
                    <a:pt x="2050" y="1590"/>
                    <a:pt x="2050" y="1027"/>
                  </a:cubicBezTo>
                  <a:cubicBezTo>
                    <a:pt x="2050" y="461"/>
                    <a:pt x="1590" y="1"/>
                    <a:pt x="1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12" name="Google Shape;312;p37"/>
            <p:cNvSpPr/>
            <p:nvPr/>
          </p:nvSpPr>
          <p:spPr>
            <a:xfrm>
              <a:off x="4166093" y="2612972"/>
              <a:ext cx="84018" cy="11644"/>
            </a:xfrm>
            <a:custGeom>
              <a:rect b="b" l="l" r="r" t="t"/>
              <a:pathLst>
                <a:path extrusionOk="0" h="525" w="3788">
                  <a:moveTo>
                    <a:pt x="260" y="1"/>
                  </a:moveTo>
                  <a:cubicBezTo>
                    <a:pt x="118" y="1"/>
                    <a:pt x="1" y="120"/>
                    <a:pt x="1" y="263"/>
                  </a:cubicBezTo>
                  <a:cubicBezTo>
                    <a:pt x="1" y="408"/>
                    <a:pt x="115" y="525"/>
                    <a:pt x="260" y="525"/>
                  </a:cubicBezTo>
                  <a:lnTo>
                    <a:pt x="3528" y="525"/>
                  </a:lnTo>
                  <a:cubicBezTo>
                    <a:pt x="3670" y="525"/>
                    <a:pt x="3787" y="405"/>
                    <a:pt x="3787" y="263"/>
                  </a:cubicBezTo>
                  <a:cubicBezTo>
                    <a:pt x="3787" y="120"/>
                    <a:pt x="3670" y="1"/>
                    <a:pt x="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13" name="Google Shape;313;p37"/>
            <p:cNvSpPr/>
            <p:nvPr/>
          </p:nvSpPr>
          <p:spPr>
            <a:xfrm>
              <a:off x="4166093" y="2637214"/>
              <a:ext cx="84018" cy="11600"/>
            </a:xfrm>
            <a:custGeom>
              <a:rect b="b" l="l" r="r" t="t"/>
              <a:pathLst>
                <a:path extrusionOk="0" h="523" w="3788">
                  <a:moveTo>
                    <a:pt x="260" y="1"/>
                  </a:moveTo>
                  <a:cubicBezTo>
                    <a:pt x="118" y="1"/>
                    <a:pt x="1" y="118"/>
                    <a:pt x="1" y="263"/>
                  </a:cubicBezTo>
                  <a:cubicBezTo>
                    <a:pt x="1" y="408"/>
                    <a:pt x="115" y="522"/>
                    <a:pt x="260" y="522"/>
                  </a:cubicBezTo>
                  <a:lnTo>
                    <a:pt x="3528" y="522"/>
                  </a:lnTo>
                  <a:cubicBezTo>
                    <a:pt x="3670" y="522"/>
                    <a:pt x="3787" y="405"/>
                    <a:pt x="3787" y="263"/>
                  </a:cubicBezTo>
                  <a:cubicBezTo>
                    <a:pt x="3787" y="118"/>
                    <a:pt x="3670" y="1"/>
                    <a:pt x="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14" name="Google Shape;314;p37"/>
            <p:cNvSpPr/>
            <p:nvPr/>
          </p:nvSpPr>
          <p:spPr>
            <a:xfrm>
              <a:off x="4166093" y="2661457"/>
              <a:ext cx="53831" cy="11667"/>
            </a:xfrm>
            <a:custGeom>
              <a:rect b="b" l="l" r="r" t="t"/>
              <a:pathLst>
                <a:path extrusionOk="0" h="526" w="2427">
                  <a:moveTo>
                    <a:pt x="260" y="1"/>
                  </a:moveTo>
                  <a:cubicBezTo>
                    <a:pt x="118" y="1"/>
                    <a:pt x="1" y="121"/>
                    <a:pt x="1" y="263"/>
                  </a:cubicBezTo>
                  <a:cubicBezTo>
                    <a:pt x="1" y="405"/>
                    <a:pt x="118" y="525"/>
                    <a:pt x="260" y="525"/>
                  </a:cubicBezTo>
                  <a:lnTo>
                    <a:pt x="2165" y="525"/>
                  </a:lnTo>
                  <a:cubicBezTo>
                    <a:pt x="2312" y="525"/>
                    <a:pt x="2427" y="405"/>
                    <a:pt x="2427" y="263"/>
                  </a:cubicBezTo>
                  <a:cubicBezTo>
                    <a:pt x="2427" y="121"/>
                    <a:pt x="2307" y="1"/>
                    <a:pt x="2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15" name="Google Shape;315;p37"/>
            <p:cNvSpPr/>
            <p:nvPr/>
          </p:nvSpPr>
          <p:spPr>
            <a:xfrm>
              <a:off x="4398584" y="2784534"/>
              <a:ext cx="61993" cy="11667"/>
            </a:xfrm>
            <a:custGeom>
              <a:rect b="b" l="l" r="r" t="t"/>
              <a:pathLst>
                <a:path extrusionOk="0" h="526" w="2795">
                  <a:moveTo>
                    <a:pt x="260" y="1"/>
                  </a:moveTo>
                  <a:cubicBezTo>
                    <a:pt x="118" y="1"/>
                    <a:pt x="1" y="121"/>
                    <a:pt x="1" y="263"/>
                  </a:cubicBezTo>
                  <a:cubicBezTo>
                    <a:pt x="1" y="405"/>
                    <a:pt x="118" y="525"/>
                    <a:pt x="260" y="525"/>
                  </a:cubicBezTo>
                  <a:lnTo>
                    <a:pt x="2533" y="525"/>
                  </a:lnTo>
                  <a:cubicBezTo>
                    <a:pt x="2678" y="525"/>
                    <a:pt x="2795" y="405"/>
                    <a:pt x="2795" y="263"/>
                  </a:cubicBezTo>
                  <a:cubicBezTo>
                    <a:pt x="2795" y="118"/>
                    <a:pt x="2675" y="1"/>
                    <a:pt x="2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16" name="Google Shape;316;p37"/>
            <p:cNvSpPr/>
            <p:nvPr/>
          </p:nvSpPr>
          <p:spPr>
            <a:xfrm>
              <a:off x="4420542" y="2764883"/>
              <a:ext cx="40035" cy="11578"/>
            </a:xfrm>
            <a:custGeom>
              <a:rect b="b" l="l" r="r" t="t"/>
              <a:pathLst>
                <a:path extrusionOk="0" h="522" w="1805">
                  <a:moveTo>
                    <a:pt x="260" y="0"/>
                  </a:moveTo>
                  <a:cubicBezTo>
                    <a:pt x="118" y="0"/>
                    <a:pt x="1" y="117"/>
                    <a:pt x="1" y="259"/>
                  </a:cubicBezTo>
                  <a:cubicBezTo>
                    <a:pt x="1" y="402"/>
                    <a:pt x="118" y="522"/>
                    <a:pt x="260" y="522"/>
                  </a:cubicBezTo>
                  <a:lnTo>
                    <a:pt x="1543" y="522"/>
                  </a:lnTo>
                  <a:cubicBezTo>
                    <a:pt x="1688" y="522"/>
                    <a:pt x="1805" y="402"/>
                    <a:pt x="1805" y="259"/>
                  </a:cubicBezTo>
                  <a:cubicBezTo>
                    <a:pt x="1805" y="117"/>
                    <a:pt x="1688" y="0"/>
                    <a:pt x="15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sp>
        <p:nvSpPr>
          <p:cNvPr id="317" name="Google Shape;317;p37"/>
          <p:cNvSpPr/>
          <p:nvPr/>
        </p:nvSpPr>
        <p:spPr>
          <a:xfrm>
            <a:off x="1876422" y="3046098"/>
            <a:ext cx="777900" cy="76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nvGrpSpPr>
          <p:cNvPr id="318" name="Google Shape;318;p37"/>
          <p:cNvGrpSpPr/>
          <p:nvPr/>
        </p:nvGrpSpPr>
        <p:grpSpPr>
          <a:xfrm>
            <a:off x="2024582" y="3191607"/>
            <a:ext cx="481113" cy="471612"/>
            <a:chOff x="6268358" y="2517487"/>
            <a:chExt cx="395913" cy="395913"/>
          </a:xfrm>
        </p:grpSpPr>
        <p:sp>
          <p:nvSpPr>
            <p:cNvPr id="319" name="Google Shape;319;p37"/>
            <p:cNvSpPr/>
            <p:nvPr/>
          </p:nvSpPr>
          <p:spPr>
            <a:xfrm>
              <a:off x="6268358" y="2517487"/>
              <a:ext cx="395913" cy="395913"/>
            </a:xfrm>
            <a:custGeom>
              <a:rect b="b" l="l" r="r" t="t"/>
              <a:pathLst>
                <a:path extrusionOk="0" h="17850" w="17850">
                  <a:moveTo>
                    <a:pt x="8212" y="0"/>
                  </a:moveTo>
                  <a:cubicBezTo>
                    <a:pt x="7777" y="0"/>
                    <a:pt x="7407" y="324"/>
                    <a:pt x="7354" y="756"/>
                  </a:cubicBezTo>
                  <a:lnTo>
                    <a:pt x="7211" y="1877"/>
                  </a:lnTo>
                  <a:cubicBezTo>
                    <a:pt x="7195" y="2013"/>
                    <a:pt x="7100" y="2125"/>
                    <a:pt x="6972" y="2164"/>
                  </a:cubicBezTo>
                  <a:cubicBezTo>
                    <a:pt x="6470" y="2306"/>
                    <a:pt x="5984" y="2510"/>
                    <a:pt x="5527" y="2764"/>
                  </a:cubicBezTo>
                  <a:cubicBezTo>
                    <a:pt x="5477" y="2792"/>
                    <a:pt x="5422" y="2806"/>
                    <a:pt x="5366" y="2806"/>
                  </a:cubicBezTo>
                  <a:cubicBezTo>
                    <a:pt x="5292" y="2806"/>
                    <a:pt x="5217" y="2781"/>
                    <a:pt x="5156" y="2733"/>
                  </a:cubicBezTo>
                  <a:lnTo>
                    <a:pt x="4258" y="2039"/>
                  </a:lnTo>
                  <a:cubicBezTo>
                    <a:pt x="4102" y="1918"/>
                    <a:pt x="3916" y="1859"/>
                    <a:pt x="3730" y="1859"/>
                  </a:cubicBezTo>
                  <a:cubicBezTo>
                    <a:pt x="3508" y="1859"/>
                    <a:pt x="3285" y="1944"/>
                    <a:pt x="3115" y="2111"/>
                  </a:cubicBezTo>
                  <a:lnTo>
                    <a:pt x="2108" y="3118"/>
                  </a:lnTo>
                  <a:cubicBezTo>
                    <a:pt x="1802" y="3424"/>
                    <a:pt x="1771" y="3918"/>
                    <a:pt x="2036" y="4261"/>
                  </a:cubicBezTo>
                  <a:lnTo>
                    <a:pt x="2730" y="5159"/>
                  </a:lnTo>
                  <a:cubicBezTo>
                    <a:pt x="2811" y="5265"/>
                    <a:pt x="2828" y="5413"/>
                    <a:pt x="2761" y="5527"/>
                  </a:cubicBezTo>
                  <a:cubicBezTo>
                    <a:pt x="2510" y="5984"/>
                    <a:pt x="2306" y="6467"/>
                    <a:pt x="2161" y="6971"/>
                  </a:cubicBezTo>
                  <a:cubicBezTo>
                    <a:pt x="2122" y="7100"/>
                    <a:pt x="2011" y="7194"/>
                    <a:pt x="1877" y="7211"/>
                  </a:cubicBezTo>
                  <a:lnTo>
                    <a:pt x="756" y="7353"/>
                  </a:lnTo>
                  <a:cubicBezTo>
                    <a:pt x="324" y="7409"/>
                    <a:pt x="0" y="7777"/>
                    <a:pt x="0" y="8210"/>
                  </a:cubicBezTo>
                  <a:lnTo>
                    <a:pt x="0" y="9637"/>
                  </a:lnTo>
                  <a:cubicBezTo>
                    <a:pt x="0" y="10072"/>
                    <a:pt x="324" y="10440"/>
                    <a:pt x="756" y="10493"/>
                  </a:cubicBezTo>
                  <a:lnTo>
                    <a:pt x="1877" y="10636"/>
                  </a:lnTo>
                  <a:cubicBezTo>
                    <a:pt x="2014" y="10655"/>
                    <a:pt x="2125" y="10747"/>
                    <a:pt x="2164" y="10878"/>
                  </a:cubicBezTo>
                  <a:cubicBezTo>
                    <a:pt x="2306" y="11380"/>
                    <a:pt x="2510" y="11865"/>
                    <a:pt x="2764" y="12320"/>
                  </a:cubicBezTo>
                  <a:cubicBezTo>
                    <a:pt x="2831" y="12440"/>
                    <a:pt x="2817" y="12585"/>
                    <a:pt x="2733" y="12693"/>
                  </a:cubicBezTo>
                  <a:lnTo>
                    <a:pt x="2039" y="13589"/>
                  </a:lnTo>
                  <a:cubicBezTo>
                    <a:pt x="1774" y="13934"/>
                    <a:pt x="1804" y="14422"/>
                    <a:pt x="2111" y="14732"/>
                  </a:cubicBezTo>
                  <a:lnTo>
                    <a:pt x="3121" y="15741"/>
                  </a:lnTo>
                  <a:cubicBezTo>
                    <a:pt x="3288" y="15908"/>
                    <a:pt x="3510" y="15994"/>
                    <a:pt x="3733" y="15994"/>
                  </a:cubicBezTo>
                  <a:cubicBezTo>
                    <a:pt x="3919" y="15994"/>
                    <a:pt x="4107" y="15934"/>
                    <a:pt x="4264" y="15814"/>
                  </a:cubicBezTo>
                  <a:lnTo>
                    <a:pt x="5159" y="15119"/>
                  </a:lnTo>
                  <a:cubicBezTo>
                    <a:pt x="5221" y="15071"/>
                    <a:pt x="5296" y="15046"/>
                    <a:pt x="5369" y="15046"/>
                  </a:cubicBezTo>
                  <a:cubicBezTo>
                    <a:pt x="5424" y="15046"/>
                    <a:pt x="5478" y="15060"/>
                    <a:pt x="5527" y="15089"/>
                  </a:cubicBezTo>
                  <a:cubicBezTo>
                    <a:pt x="5984" y="15340"/>
                    <a:pt x="6470" y="15540"/>
                    <a:pt x="6972" y="15688"/>
                  </a:cubicBezTo>
                  <a:cubicBezTo>
                    <a:pt x="7100" y="15725"/>
                    <a:pt x="7195" y="15836"/>
                    <a:pt x="7211" y="15970"/>
                  </a:cubicBezTo>
                  <a:lnTo>
                    <a:pt x="7354" y="17091"/>
                  </a:lnTo>
                  <a:cubicBezTo>
                    <a:pt x="7409" y="17523"/>
                    <a:pt x="7780" y="17849"/>
                    <a:pt x="8212" y="17849"/>
                  </a:cubicBezTo>
                  <a:lnTo>
                    <a:pt x="9637" y="17849"/>
                  </a:lnTo>
                  <a:cubicBezTo>
                    <a:pt x="10072" y="17849"/>
                    <a:pt x="10443" y="17523"/>
                    <a:pt x="10496" y="17091"/>
                  </a:cubicBezTo>
                  <a:lnTo>
                    <a:pt x="10638" y="15970"/>
                  </a:lnTo>
                  <a:cubicBezTo>
                    <a:pt x="10655" y="15833"/>
                    <a:pt x="10750" y="15722"/>
                    <a:pt x="10878" y="15683"/>
                  </a:cubicBezTo>
                  <a:cubicBezTo>
                    <a:pt x="11380" y="15538"/>
                    <a:pt x="11865" y="15340"/>
                    <a:pt x="12323" y="15083"/>
                  </a:cubicBezTo>
                  <a:cubicBezTo>
                    <a:pt x="12372" y="15056"/>
                    <a:pt x="12427" y="15043"/>
                    <a:pt x="12481" y="15043"/>
                  </a:cubicBezTo>
                  <a:cubicBezTo>
                    <a:pt x="12557" y="15043"/>
                    <a:pt x="12632" y="15068"/>
                    <a:pt x="12694" y="15117"/>
                  </a:cubicBezTo>
                  <a:lnTo>
                    <a:pt x="13589" y="15811"/>
                  </a:lnTo>
                  <a:cubicBezTo>
                    <a:pt x="13745" y="15931"/>
                    <a:pt x="13931" y="15990"/>
                    <a:pt x="14116" y="15990"/>
                  </a:cubicBezTo>
                  <a:cubicBezTo>
                    <a:pt x="14340" y="15990"/>
                    <a:pt x="14562" y="15904"/>
                    <a:pt x="14732" y="15736"/>
                  </a:cubicBezTo>
                  <a:lnTo>
                    <a:pt x="15741" y="14729"/>
                  </a:lnTo>
                  <a:cubicBezTo>
                    <a:pt x="16048" y="14422"/>
                    <a:pt x="16079" y="13932"/>
                    <a:pt x="15814" y="13586"/>
                  </a:cubicBezTo>
                  <a:lnTo>
                    <a:pt x="15120" y="12691"/>
                  </a:lnTo>
                  <a:cubicBezTo>
                    <a:pt x="15036" y="12582"/>
                    <a:pt x="15022" y="12434"/>
                    <a:pt x="15089" y="12320"/>
                  </a:cubicBezTo>
                  <a:cubicBezTo>
                    <a:pt x="15340" y="11865"/>
                    <a:pt x="15543" y="11380"/>
                    <a:pt x="15688" y="10878"/>
                  </a:cubicBezTo>
                  <a:cubicBezTo>
                    <a:pt x="15727" y="10750"/>
                    <a:pt x="15839" y="10655"/>
                    <a:pt x="15970" y="10636"/>
                  </a:cubicBezTo>
                  <a:lnTo>
                    <a:pt x="17094" y="10493"/>
                  </a:lnTo>
                  <a:cubicBezTo>
                    <a:pt x="17526" y="10438"/>
                    <a:pt x="17849" y="10069"/>
                    <a:pt x="17849" y="9637"/>
                  </a:cubicBezTo>
                  <a:lnTo>
                    <a:pt x="17849" y="8210"/>
                  </a:lnTo>
                  <a:cubicBezTo>
                    <a:pt x="17847" y="7772"/>
                    <a:pt x="17523" y="7406"/>
                    <a:pt x="17091" y="7351"/>
                  </a:cubicBezTo>
                  <a:lnTo>
                    <a:pt x="15967" y="7208"/>
                  </a:lnTo>
                  <a:cubicBezTo>
                    <a:pt x="15831" y="7189"/>
                    <a:pt x="15719" y="7097"/>
                    <a:pt x="15683" y="6966"/>
                  </a:cubicBezTo>
                  <a:cubicBezTo>
                    <a:pt x="15538" y="6464"/>
                    <a:pt x="15337" y="5979"/>
                    <a:pt x="15083" y="5524"/>
                  </a:cubicBezTo>
                  <a:cubicBezTo>
                    <a:pt x="15016" y="5404"/>
                    <a:pt x="15030" y="5259"/>
                    <a:pt x="15114" y="5151"/>
                  </a:cubicBezTo>
                  <a:lnTo>
                    <a:pt x="15808" y="4255"/>
                  </a:lnTo>
                  <a:cubicBezTo>
                    <a:pt x="16073" y="3910"/>
                    <a:pt x="16040" y="3422"/>
                    <a:pt x="15733" y="3112"/>
                  </a:cubicBezTo>
                  <a:lnTo>
                    <a:pt x="15560" y="2936"/>
                  </a:lnTo>
                  <a:cubicBezTo>
                    <a:pt x="15510" y="2886"/>
                    <a:pt x="15442" y="2861"/>
                    <a:pt x="15375" y="2861"/>
                  </a:cubicBezTo>
                  <a:cubicBezTo>
                    <a:pt x="15307" y="2861"/>
                    <a:pt x="15239" y="2886"/>
                    <a:pt x="15189" y="2936"/>
                  </a:cubicBezTo>
                  <a:cubicBezTo>
                    <a:pt x="15089" y="3040"/>
                    <a:pt x="15089" y="3207"/>
                    <a:pt x="15189" y="3307"/>
                  </a:cubicBezTo>
                  <a:lnTo>
                    <a:pt x="15365" y="3480"/>
                  </a:lnTo>
                  <a:cubicBezTo>
                    <a:pt x="15485" y="3603"/>
                    <a:pt x="15496" y="3798"/>
                    <a:pt x="15393" y="3935"/>
                  </a:cubicBezTo>
                  <a:lnTo>
                    <a:pt x="14698" y="4830"/>
                  </a:lnTo>
                  <a:cubicBezTo>
                    <a:pt x="14487" y="5103"/>
                    <a:pt x="14459" y="5474"/>
                    <a:pt x="14623" y="5775"/>
                  </a:cubicBezTo>
                  <a:cubicBezTo>
                    <a:pt x="14855" y="6196"/>
                    <a:pt x="15041" y="6645"/>
                    <a:pt x="15175" y="7111"/>
                  </a:cubicBezTo>
                  <a:cubicBezTo>
                    <a:pt x="15270" y="7437"/>
                    <a:pt x="15552" y="7677"/>
                    <a:pt x="15898" y="7722"/>
                  </a:cubicBezTo>
                  <a:lnTo>
                    <a:pt x="17019" y="7867"/>
                  </a:lnTo>
                  <a:cubicBezTo>
                    <a:pt x="17191" y="7886"/>
                    <a:pt x="17320" y="8034"/>
                    <a:pt x="17320" y="8207"/>
                  </a:cubicBezTo>
                  <a:lnTo>
                    <a:pt x="17320" y="9634"/>
                  </a:lnTo>
                  <a:cubicBezTo>
                    <a:pt x="17320" y="9805"/>
                    <a:pt x="17191" y="9950"/>
                    <a:pt x="17019" y="9975"/>
                  </a:cubicBezTo>
                  <a:lnTo>
                    <a:pt x="15898" y="10117"/>
                  </a:lnTo>
                  <a:cubicBezTo>
                    <a:pt x="15555" y="10164"/>
                    <a:pt x="15273" y="10404"/>
                    <a:pt x="15175" y="10730"/>
                  </a:cubicBezTo>
                  <a:cubicBezTo>
                    <a:pt x="15044" y="11196"/>
                    <a:pt x="14855" y="11645"/>
                    <a:pt x="14623" y="12066"/>
                  </a:cubicBezTo>
                  <a:cubicBezTo>
                    <a:pt x="14453" y="12367"/>
                    <a:pt x="14487" y="12738"/>
                    <a:pt x="14698" y="13011"/>
                  </a:cubicBezTo>
                  <a:lnTo>
                    <a:pt x="15393" y="13906"/>
                  </a:lnTo>
                  <a:cubicBezTo>
                    <a:pt x="15496" y="14043"/>
                    <a:pt x="15485" y="14238"/>
                    <a:pt x="15365" y="14361"/>
                  </a:cubicBezTo>
                  <a:lnTo>
                    <a:pt x="14355" y="15368"/>
                  </a:lnTo>
                  <a:cubicBezTo>
                    <a:pt x="14291" y="15434"/>
                    <a:pt x="14204" y="15467"/>
                    <a:pt x="14116" y="15467"/>
                  </a:cubicBezTo>
                  <a:cubicBezTo>
                    <a:pt x="14042" y="15467"/>
                    <a:pt x="13967" y="15443"/>
                    <a:pt x="13904" y="15395"/>
                  </a:cubicBezTo>
                  <a:lnTo>
                    <a:pt x="13009" y="14701"/>
                  </a:lnTo>
                  <a:cubicBezTo>
                    <a:pt x="12853" y="14581"/>
                    <a:pt x="12666" y="14520"/>
                    <a:pt x="12478" y="14520"/>
                  </a:cubicBezTo>
                  <a:cubicBezTo>
                    <a:pt x="12335" y="14520"/>
                    <a:pt x="12192" y="14555"/>
                    <a:pt x="12063" y="14626"/>
                  </a:cubicBezTo>
                  <a:cubicBezTo>
                    <a:pt x="11642" y="14857"/>
                    <a:pt x="11191" y="15044"/>
                    <a:pt x="10728" y="15178"/>
                  </a:cubicBezTo>
                  <a:cubicBezTo>
                    <a:pt x="10401" y="15273"/>
                    <a:pt x="10159" y="15554"/>
                    <a:pt x="10114" y="15900"/>
                  </a:cubicBezTo>
                  <a:lnTo>
                    <a:pt x="9972" y="17024"/>
                  </a:lnTo>
                  <a:cubicBezTo>
                    <a:pt x="9950" y="17194"/>
                    <a:pt x="9805" y="17322"/>
                    <a:pt x="9629" y="17322"/>
                  </a:cubicBezTo>
                  <a:lnTo>
                    <a:pt x="8204" y="17322"/>
                  </a:lnTo>
                  <a:cubicBezTo>
                    <a:pt x="8034" y="17322"/>
                    <a:pt x="7886" y="17194"/>
                    <a:pt x="7864" y="17024"/>
                  </a:cubicBezTo>
                  <a:lnTo>
                    <a:pt x="7719" y="15900"/>
                  </a:lnTo>
                  <a:cubicBezTo>
                    <a:pt x="7674" y="15560"/>
                    <a:pt x="7434" y="15276"/>
                    <a:pt x="7105" y="15178"/>
                  </a:cubicBezTo>
                  <a:cubicBezTo>
                    <a:pt x="6642" y="15047"/>
                    <a:pt x="6194" y="14857"/>
                    <a:pt x="5772" y="14626"/>
                  </a:cubicBezTo>
                  <a:cubicBezTo>
                    <a:pt x="5643" y="14554"/>
                    <a:pt x="5500" y="14519"/>
                    <a:pt x="5357" y="14519"/>
                  </a:cubicBezTo>
                  <a:cubicBezTo>
                    <a:pt x="5169" y="14519"/>
                    <a:pt x="4981" y="14580"/>
                    <a:pt x="4827" y="14701"/>
                  </a:cubicBezTo>
                  <a:lnTo>
                    <a:pt x="3932" y="15395"/>
                  </a:lnTo>
                  <a:cubicBezTo>
                    <a:pt x="3869" y="15443"/>
                    <a:pt x="3794" y="15467"/>
                    <a:pt x="3719" y="15467"/>
                  </a:cubicBezTo>
                  <a:cubicBezTo>
                    <a:pt x="3631" y="15467"/>
                    <a:pt x="3544" y="15434"/>
                    <a:pt x="3477" y="15368"/>
                  </a:cubicBezTo>
                  <a:lnTo>
                    <a:pt x="2471" y="14361"/>
                  </a:lnTo>
                  <a:cubicBezTo>
                    <a:pt x="2348" y="14238"/>
                    <a:pt x="2337" y="14043"/>
                    <a:pt x="2443" y="13906"/>
                  </a:cubicBezTo>
                  <a:lnTo>
                    <a:pt x="3137" y="13011"/>
                  </a:lnTo>
                  <a:cubicBezTo>
                    <a:pt x="3349" y="12738"/>
                    <a:pt x="3377" y="12367"/>
                    <a:pt x="3213" y="12066"/>
                  </a:cubicBezTo>
                  <a:cubicBezTo>
                    <a:pt x="2978" y="11645"/>
                    <a:pt x="2794" y="11196"/>
                    <a:pt x="2658" y="10730"/>
                  </a:cubicBezTo>
                  <a:cubicBezTo>
                    <a:pt x="2566" y="10404"/>
                    <a:pt x="2281" y="10161"/>
                    <a:pt x="1938" y="10117"/>
                  </a:cubicBezTo>
                  <a:lnTo>
                    <a:pt x="814" y="9975"/>
                  </a:lnTo>
                  <a:cubicBezTo>
                    <a:pt x="644" y="9955"/>
                    <a:pt x="516" y="9807"/>
                    <a:pt x="516" y="9634"/>
                  </a:cubicBezTo>
                  <a:lnTo>
                    <a:pt x="516" y="8207"/>
                  </a:lnTo>
                  <a:cubicBezTo>
                    <a:pt x="516" y="8037"/>
                    <a:pt x="644" y="7892"/>
                    <a:pt x="814" y="7867"/>
                  </a:cubicBezTo>
                  <a:lnTo>
                    <a:pt x="1938" y="7722"/>
                  </a:lnTo>
                  <a:cubicBezTo>
                    <a:pt x="2278" y="7677"/>
                    <a:pt x="2560" y="7437"/>
                    <a:pt x="2658" y="7111"/>
                  </a:cubicBezTo>
                  <a:cubicBezTo>
                    <a:pt x="2792" y="6645"/>
                    <a:pt x="2978" y="6196"/>
                    <a:pt x="3213" y="5775"/>
                  </a:cubicBezTo>
                  <a:cubicBezTo>
                    <a:pt x="3380" y="5474"/>
                    <a:pt x="3349" y="5100"/>
                    <a:pt x="3137" y="4830"/>
                  </a:cubicBezTo>
                  <a:lnTo>
                    <a:pt x="2443" y="3935"/>
                  </a:lnTo>
                  <a:cubicBezTo>
                    <a:pt x="2337" y="3798"/>
                    <a:pt x="2348" y="3603"/>
                    <a:pt x="2471" y="3480"/>
                  </a:cubicBezTo>
                  <a:lnTo>
                    <a:pt x="3477" y="2474"/>
                  </a:lnTo>
                  <a:cubicBezTo>
                    <a:pt x="3544" y="2407"/>
                    <a:pt x="3632" y="2373"/>
                    <a:pt x="3720" y="2373"/>
                  </a:cubicBezTo>
                  <a:cubicBezTo>
                    <a:pt x="3795" y="2373"/>
                    <a:pt x="3870" y="2397"/>
                    <a:pt x="3932" y="2446"/>
                  </a:cubicBezTo>
                  <a:lnTo>
                    <a:pt x="4827" y="3140"/>
                  </a:lnTo>
                  <a:cubicBezTo>
                    <a:pt x="4981" y="3260"/>
                    <a:pt x="5168" y="3321"/>
                    <a:pt x="5356" y="3321"/>
                  </a:cubicBezTo>
                  <a:cubicBezTo>
                    <a:pt x="5499" y="3321"/>
                    <a:pt x="5642" y="3286"/>
                    <a:pt x="5772" y="3215"/>
                  </a:cubicBezTo>
                  <a:cubicBezTo>
                    <a:pt x="6194" y="2981"/>
                    <a:pt x="6642" y="2797"/>
                    <a:pt x="7105" y="2660"/>
                  </a:cubicBezTo>
                  <a:cubicBezTo>
                    <a:pt x="7434" y="2568"/>
                    <a:pt x="7674" y="2284"/>
                    <a:pt x="7719" y="1941"/>
                  </a:cubicBezTo>
                  <a:lnTo>
                    <a:pt x="7864" y="817"/>
                  </a:lnTo>
                  <a:cubicBezTo>
                    <a:pt x="7883" y="647"/>
                    <a:pt x="8031" y="519"/>
                    <a:pt x="8204" y="519"/>
                  </a:cubicBezTo>
                  <a:lnTo>
                    <a:pt x="9629" y="519"/>
                  </a:lnTo>
                  <a:cubicBezTo>
                    <a:pt x="9802" y="519"/>
                    <a:pt x="9947" y="647"/>
                    <a:pt x="9972" y="817"/>
                  </a:cubicBezTo>
                  <a:lnTo>
                    <a:pt x="10114" y="1941"/>
                  </a:lnTo>
                  <a:cubicBezTo>
                    <a:pt x="10159" y="2281"/>
                    <a:pt x="10401" y="2563"/>
                    <a:pt x="10728" y="2660"/>
                  </a:cubicBezTo>
                  <a:cubicBezTo>
                    <a:pt x="11191" y="2794"/>
                    <a:pt x="11642" y="2981"/>
                    <a:pt x="12063" y="3215"/>
                  </a:cubicBezTo>
                  <a:cubicBezTo>
                    <a:pt x="12192" y="3287"/>
                    <a:pt x="12334" y="3323"/>
                    <a:pt x="12476" y="3323"/>
                  </a:cubicBezTo>
                  <a:cubicBezTo>
                    <a:pt x="12665" y="3323"/>
                    <a:pt x="12853" y="3261"/>
                    <a:pt x="13009" y="3140"/>
                  </a:cubicBezTo>
                  <a:lnTo>
                    <a:pt x="13904" y="2446"/>
                  </a:lnTo>
                  <a:cubicBezTo>
                    <a:pt x="13965" y="2398"/>
                    <a:pt x="14039" y="2374"/>
                    <a:pt x="14113" y="2374"/>
                  </a:cubicBezTo>
                  <a:cubicBezTo>
                    <a:pt x="14194" y="2374"/>
                    <a:pt x="14275" y="2403"/>
                    <a:pt x="14339" y="2460"/>
                  </a:cubicBezTo>
                  <a:cubicBezTo>
                    <a:pt x="14388" y="2503"/>
                    <a:pt x="14450" y="2524"/>
                    <a:pt x="14511" y="2524"/>
                  </a:cubicBezTo>
                  <a:cubicBezTo>
                    <a:pt x="14585" y="2524"/>
                    <a:pt x="14658" y="2494"/>
                    <a:pt x="14710" y="2435"/>
                  </a:cubicBezTo>
                  <a:cubicBezTo>
                    <a:pt x="14802" y="2329"/>
                    <a:pt x="14793" y="2161"/>
                    <a:pt x="14685" y="2066"/>
                  </a:cubicBezTo>
                  <a:cubicBezTo>
                    <a:pt x="14523" y="1924"/>
                    <a:pt x="14320" y="1852"/>
                    <a:pt x="14117" y="1852"/>
                  </a:cubicBezTo>
                  <a:cubicBezTo>
                    <a:pt x="13930" y="1852"/>
                    <a:pt x="13742" y="1913"/>
                    <a:pt x="13586" y="2036"/>
                  </a:cubicBezTo>
                  <a:lnTo>
                    <a:pt x="12691" y="2727"/>
                  </a:lnTo>
                  <a:cubicBezTo>
                    <a:pt x="12628" y="2776"/>
                    <a:pt x="12552" y="2801"/>
                    <a:pt x="12478" y="2801"/>
                  </a:cubicBezTo>
                  <a:cubicBezTo>
                    <a:pt x="12424" y="2801"/>
                    <a:pt x="12371" y="2788"/>
                    <a:pt x="12323" y="2761"/>
                  </a:cubicBezTo>
                  <a:cubicBezTo>
                    <a:pt x="11865" y="2510"/>
                    <a:pt x="11380" y="2306"/>
                    <a:pt x="10878" y="2161"/>
                  </a:cubicBezTo>
                  <a:cubicBezTo>
                    <a:pt x="10750" y="2122"/>
                    <a:pt x="10655" y="2011"/>
                    <a:pt x="10638" y="1877"/>
                  </a:cubicBezTo>
                  <a:lnTo>
                    <a:pt x="10496" y="756"/>
                  </a:lnTo>
                  <a:cubicBezTo>
                    <a:pt x="10440" y="324"/>
                    <a:pt x="10070" y="0"/>
                    <a:pt x="96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20" name="Google Shape;320;p37"/>
            <p:cNvSpPr/>
            <p:nvPr/>
          </p:nvSpPr>
          <p:spPr>
            <a:xfrm>
              <a:off x="6349004" y="2598000"/>
              <a:ext cx="234731" cy="234687"/>
            </a:xfrm>
            <a:custGeom>
              <a:rect b="b" l="l" r="r" t="t"/>
              <a:pathLst>
                <a:path extrusionOk="0" h="10581" w="10583">
                  <a:moveTo>
                    <a:pt x="5287" y="2650"/>
                  </a:moveTo>
                  <a:cubicBezTo>
                    <a:pt x="6277" y="2650"/>
                    <a:pt x="7251" y="2915"/>
                    <a:pt x="8095" y="3414"/>
                  </a:cubicBezTo>
                  <a:cubicBezTo>
                    <a:pt x="8411" y="3598"/>
                    <a:pt x="8701" y="3810"/>
                    <a:pt x="8971" y="4052"/>
                  </a:cubicBezTo>
                  <a:cubicBezTo>
                    <a:pt x="8762" y="3952"/>
                    <a:pt x="8547" y="3863"/>
                    <a:pt x="8316" y="3782"/>
                  </a:cubicBezTo>
                  <a:cubicBezTo>
                    <a:pt x="7398" y="3459"/>
                    <a:pt x="6350" y="3288"/>
                    <a:pt x="5285" y="3288"/>
                  </a:cubicBezTo>
                  <a:cubicBezTo>
                    <a:pt x="4217" y="3288"/>
                    <a:pt x="3168" y="3459"/>
                    <a:pt x="2251" y="3782"/>
                  </a:cubicBezTo>
                  <a:cubicBezTo>
                    <a:pt x="2025" y="3863"/>
                    <a:pt x="1805" y="3955"/>
                    <a:pt x="1595" y="4052"/>
                  </a:cubicBezTo>
                  <a:cubicBezTo>
                    <a:pt x="1872" y="3810"/>
                    <a:pt x="2164" y="3598"/>
                    <a:pt x="2477" y="3414"/>
                  </a:cubicBezTo>
                  <a:cubicBezTo>
                    <a:pt x="3324" y="2915"/>
                    <a:pt x="4298" y="2650"/>
                    <a:pt x="5287" y="2650"/>
                  </a:cubicBezTo>
                  <a:close/>
                  <a:moveTo>
                    <a:pt x="3826" y="3930"/>
                  </a:moveTo>
                  <a:lnTo>
                    <a:pt x="3826" y="3930"/>
                  </a:lnTo>
                  <a:cubicBezTo>
                    <a:pt x="3494" y="4289"/>
                    <a:pt x="3291" y="4766"/>
                    <a:pt x="3291" y="5293"/>
                  </a:cubicBezTo>
                  <a:cubicBezTo>
                    <a:pt x="3291" y="5818"/>
                    <a:pt x="3494" y="6297"/>
                    <a:pt x="3826" y="6654"/>
                  </a:cubicBezTo>
                  <a:cubicBezTo>
                    <a:pt x="2530" y="6442"/>
                    <a:pt x="1386" y="5963"/>
                    <a:pt x="636" y="5293"/>
                  </a:cubicBezTo>
                  <a:cubicBezTo>
                    <a:pt x="1386" y="4619"/>
                    <a:pt x="2530" y="4139"/>
                    <a:pt x="3826" y="3930"/>
                  </a:cubicBezTo>
                  <a:close/>
                  <a:moveTo>
                    <a:pt x="6751" y="3930"/>
                  </a:moveTo>
                  <a:cubicBezTo>
                    <a:pt x="8048" y="4139"/>
                    <a:pt x="9189" y="4619"/>
                    <a:pt x="9941" y="5293"/>
                  </a:cubicBezTo>
                  <a:cubicBezTo>
                    <a:pt x="9191" y="5965"/>
                    <a:pt x="8048" y="6445"/>
                    <a:pt x="6751" y="6654"/>
                  </a:cubicBezTo>
                  <a:cubicBezTo>
                    <a:pt x="7086" y="6297"/>
                    <a:pt x="7287" y="5815"/>
                    <a:pt x="7287" y="5293"/>
                  </a:cubicBezTo>
                  <a:cubicBezTo>
                    <a:pt x="7287" y="4766"/>
                    <a:pt x="7083" y="4287"/>
                    <a:pt x="6751" y="3930"/>
                  </a:cubicBezTo>
                  <a:close/>
                  <a:moveTo>
                    <a:pt x="5287" y="3813"/>
                  </a:moveTo>
                  <a:cubicBezTo>
                    <a:pt x="6102" y="3813"/>
                    <a:pt x="6765" y="4476"/>
                    <a:pt x="6765" y="5293"/>
                  </a:cubicBezTo>
                  <a:cubicBezTo>
                    <a:pt x="6765" y="6108"/>
                    <a:pt x="6102" y="6771"/>
                    <a:pt x="5287" y="6771"/>
                  </a:cubicBezTo>
                  <a:cubicBezTo>
                    <a:pt x="4470" y="6771"/>
                    <a:pt x="3810" y="6105"/>
                    <a:pt x="3810" y="5293"/>
                  </a:cubicBezTo>
                  <a:cubicBezTo>
                    <a:pt x="3810" y="4476"/>
                    <a:pt x="4470" y="3813"/>
                    <a:pt x="5287" y="3813"/>
                  </a:cubicBezTo>
                  <a:close/>
                  <a:moveTo>
                    <a:pt x="619" y="6261"/>
                  </a:moveTo>
                  <a:lnTo>
                    <a:pt x="619" y="6261"/>
                  </a:lnTo>
                  <a:cubicBezTo>
                    <a:pt x="1066" y="6799"/>
                    <a:pt x="1607" y="7259"/>
                    <a:pt x="2209" y="7616"/>
                  </a:cubicBezTo>
                  <a:cubicBezTo>
                    <a:pt x="3138" y="8166"/>
                    <a:pt x="4203" y="8453"/>
                    <a:pt x="5287" y="8453"/>
                  </a:cubicBezTo>
                  <a:cubicBezTo>
                    <a:pt x="5689" y="8453"/>
                    <a:pt x="6088" y="8416"/>
                    <a:pt x="6478" y="8336"/>
                  </a:cubicBezTo>
                  <a:cubicBezTo>
                    <a:pt x="6623" y="8308"/>
                    <a:pt x="6712" y="8168"/>
                    <a:pt x="6685" y="8029"/>
                  </a:cubicBezTo>
                  <a:cubicBezTo>
                    <a:pt x="6660" y="7904"/>
                    <a:pt x="6549" y="7818"/>
                    <a:pt x="6428" y="7818"/>
                  </a:cubicBezTo>
                  <a:cubicBezTo>
                    <a:pt x="6411" y="7818"/>
                    <a:pt x="6395" y="7819"/>
                    <a:pt x="6378" y="7823"/>
                  </a:cubicBezTo>
                  <a:cubicBezTo>
                    <a:pt x="6024" y="7892"/>
                    <a:pt x="5653" y="7931"/>
                    <a:pt x="5287" y="7931"/>
                  </a:cubicBezTo>
                  <a:cubicBezTo>
                    <a:pt x="4298" y="7931"/>
                    <a:pt x="3324" y="7666"/>
                    <a:pt x="2477" y="7167"/>
                  </a:cubicBezTo>
                  <a:cubicBezTo>
                    <a:pt x="2164" y="6983"/>
                    <a:pt x="1874" y="6768"/>
                    <a:pt x="1604" y="6529"/>
                  </a:cubicBezTo>
                  <a:lnTo>
                    <a:pt x="1604" y="6529"/>
                  </a:lnTo>
                  <a:cubicBezTo>
                    <a:pt x="1813" y="6626"/>
                    <a:pt x="2028" y="6718"/>
                    <a:pt x="2259" y="6796"/>
                  </a:cubicBezTo>
                  <a:cubicBezTo>
                    <a:pt x="3174" y="7123"/>
                    <a:pt x="4225" y="7293"/>
                    <a:pt x="5290" y="7293"/>
                  </a:cubicBezTo>
                  <a:cubicBezTo>
                    <a:pt x="6358" y="7293"/>
                    <a:pt x="7407" y="7123"/>
                    <a:pt x="8324" y="6796"/>
                  </a:cubicBezTo>
                  <a:cubicBezTo>
                    <a:pt x="8550" y="6718"/>
                    <a:pt x="8765" y="6629"/>
                    <a:pt x="8971" y="6531"/>
                  </a:cubicBezTo>
                  <a:lnTo>
                    <a:pt x="8971" y="6531"/>
                  </a:lnTo>
                  <a:cubicBezTo>
                    <a:pt x="8533" y="6922"/>
                    <a:pt x="8031" y="7248"/>
                    <a:pt x="7490" y="7480"/>
                  </a:cubicBezTo>
                  <a:cubicBezTo>
                    <a:pt x="7357" y="7535"/>
                    <a:pt x="7295" y="7694"/>
                    <a:pt x="7354" y="7825"/>
                  </a:cubicBezTo>
                  <a:cubicBezTo>
                    <a:pt x="7395" y="7925"/>
                    <a:pt x="7492" y="7984"/>
                    <a:pt x="7594" y="7984"/>
                  </a:cubicBezTo>
                  <a:cubicBezTo>
                    <a:pt x="7629" y="7984"/>
                    <a:pt x="7665" y="7977"/>
                    <a:pt x="7700" y="7962"/>
                  </a:cubicBezTo>
                  <a:cubicBezTo>
                    <a:pt x="8575" y="7586"/>
                    <a:pt x="9356" y="6997"/>
                    <a:pt x="9964" y="6264"/>
                  </a:cubicBezTo>
                  <a:lnTo>
                    <a:pt x="9964" y="6264"/>
                  </a:lnTo>
                  <a:cubicBezTo>
                    <a:pt x="9509" y="8425"/>
                    <a:pt x="7585" y="10056"/>
                    <a:pt x="5287" y="10056"/>
                  </a:cubicBezTo>
                  <a:cubicBezTo>
                    <a:pt x="2990" y="10056"/>
                    <a:pt x="1068" y="8425"/>
                    <a:pt x="619" y="6261"/>
                  </a:cubicBezTo>
                  <a:close/>
                  <a:moveTo>
                    <a:pt x="5287" y="1"/>
                  </a:moveTo>
                  <a:cubicBezTo>
                    <a:pt x="4094" y="1"/>
                    <a:pt x="2970" y="388"/>
                    <a:pt x="2030" y="1125"/>
                  </a:cubicBezTo>
                  <a:cubicBezTo>
                    <a:pt x="1916" y="1214"/>
                    <a:pt x="1899" y="1378"/>
                    <a:pt x="1986" y="1490"/>
                  </a:cubicBezTo>
                  <a:cubicBezTo>
                    <a:pt x="2039" y="1556"/>
                    <a:pt x="2115" y="1589"/>
                    <a:pt x="2191" y="1589"/>
                  </a:cubicBezTo>
                  <a:cubicBezTo>
                    <a:pt x="2248" y="1589"/>
                    <a:pt x="2304" y="1571"/>
                    <a:pt x="2351" y="1534"/>
                  </a:cubicBezTo>
                  <a:cubicBezTo>
                    <a:pt x="3196" y="874"/>
                    <a:pt x="4211" y="525"/>
                    <a:pt x="5287" y="525"/>
                  </a:cubicBezTo>
                  <a:cubicBezTo>
                    <a:pt x="7585" y="525"/>
                    <a:pt x="9504" y="2156"/>
                    <a:pt x="9955" y="4320"/>
                  </a:cubicBezTo>
                  <a:cubicBezTo>
                    <a:pt x="9509" y="3782"/>
                    <a:pt x="8968" y="3322"/>
                    <a:pt x="8366" y="2965"/>
                  </a:cubicBezTo>
                  <a:cubicBezTo>
                    <a:pt x="7437" y="2416"/>
                    <a:pt x="6372" y="2128"/>
                    <a:pt x="5287" y="2128"/>
                  </a:cubicBezTo>
                  <a:cubicBezTo>
                    <a:pt x="4203" y="2128"/>
                    <a:pt x="3140" y="2416"/>
                    <a:pt x="2209" y="2965"/>
                  </a:cubicBezTo>
                  <a:cubicBezTo>
                    <a:pt x="1604" y="3322"/>
                    <a:pt x="1063" y="3782"/>
                    <a:pt x="617" y="4320"/>
                  </a:cubicBezTo>
                  <a:cubicBezTo>
                    <a:pt x="762" y="3601"/>
                    <a:pt x="1077" y="2926"/>
                    <a:pt x="1542" y="2338"/>
                  </a:cubicBezTo>
                  <a:cubicBezTo>
                    <a:pt x="1635" y="2220"/>
                    <a:pt x="1612" y="2059"/>
                    <a:pt x="1501" y="1969"/>
                  </a:cubicBezTo>
                  <a:cubicBezTo>
                    <a:pt x="1452" y="1932"/>
                    <a:pt x="1395" y="1913"/>
                    <a:pt x="1338" y="1913"/>
                  </a:cubicBezTo>
                  <a:cubicBezTo>
                    <a:pt x="1261" y="1913"/>
                    <a:pt x="1185" y="1947"/>
                    <a:pt x="1135" y="2011"/>
                  </a:cubicBezTo>
                  <a:cubicBezTo>
                    <a:pt x="394" y="2954"/>
                    <a:pt x="0" y="4086"/>
                    <a:pt x="0" y="5288"/>
                  </a:cubicBezTo>
                  <a:cubicBezTo>
                    <a:pt x="0" y="8205"/>
                    <a:pt x="2373" y="10580"/>
                    <a:pt x="5290" y="10580"/>
                  </a:cubicBezTo>
                  <a:cubicBezTo>
                    <a:pt x="8207" y="10580"/>
                    <a:pt x="10583" y="8207"/>
                    <a:pt x="10583" y="5288"/>
                  </a:cubicBezTo>
                  <a:cubicBezTo>
                    <a:pt x="10577" y="2374"/>
                    <a:pt x="8204" y="1"/>
                    <a:pt x="5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sp>
        <p:nvSpPr>
          <p:cNvPr id="321" name="Google Shape;321;p37"/>
          <p:cNvSpPr txBox="1"/>
          <p:nvPr/>
        </p:nvSpPr>
        <p:spPr>
          <a:xfrm>
            <a:off x="2330850" y="139275"/>
            <a:ext cx="4242900" cy="89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600">
                <a:solidFill>
                  <a:schemeClr val="dk1"/>
                </a:solidFill>
                <a:latin typeface="Archivo"/>
                <a:ea typeface="Archivo"/>
                <a:cs typeface="Archivo"/>
                <a:sym typeface="Archivo"/>
              </a:rPr>
              <a:t>Problems</a:t>
            </a:r>
            <a:endParaRPr sz="700"/>
          </a:p>
        </p:txBody>
      </p:sp>
      <p:sp>
        <p:nvSpPr>
          <p:cNvPr id="322" name="Google Shape;322;p37"/>
          <p:cNvSpPr txBox="1"/>
          <p:nvPr>
            <p:ph idx="4294967295" type="subTitle"/>
          </p:nvPr>
        </p:nvSpPr>
        <p:spPr>
          <a:xfrm>
            <a:off x="820250" y="3904150"/>
            <a:ext cx="28758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t>New patches - but not tested</a:t>
            </a:r>
            <a:endParaRPr b="1" sz="1900"/>
          </a:p>
        </p:txBody>
      </p:sp>
      <p:sp>
        <p:nvSpPr>
          <p:cNvPr id="323" name="Google Shape;323;p37"/>
          <p:cNvSpPr/>
          <p:nvPr/>
        </p:nvSpPr>
        <p:spPr>
          <a:xfrm>
            <a:off x="6200151" y="3045972"/>
            <a:ext cx="739200" cy="762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24" name="Google Shape;324;p37"/>
          <p:cNvSpPr txBox="1"/>
          <p:nvPr>
            <p:ph idx="4294967295" type="subTitle"/>
          </p:nvPr>
        </p:nvSpPr>
        <p:spPr>
          <a:xfrm>
            <a:off x="4952750" y="3904150"/>
            <a:ext cx="32004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t>No Archive for Previous </a:t>
            </a:r>
            <a:r>
              <a:rPr b="1" lang="en" sz="1900"/>
              <a:t>Bugs</a:t>
            </a:r>
            <a:endParaRPr b="1" sz="1900"/>
          </a:p>
        </p:txBody>
      </p:sp>
      <p:grpSp>
        <p:nvGrpSpPr>
          <p:cNvPr id="325" name="Google Shape;325;p37"/>
          <p:cNvGrpSpPr/>
          <p:nvPr/>
        </p:nvGrpSpPr>
        <p:grpSpPr>
          <a:xfrm>
            <a:off x="6341054" y="3191750"/>
            <a:ext cx="457070" cy="471242"/>
            <a:chOff x="4162810" y="3263999"/>
            <a:chExt cx="395869" cy="395536"/>
          </a:xfrm>
        </p:grpSpPr>
        <p:sp>
          <p:nvSpPr>
            <p:cNvPr id="326" name="Google Shape;326;p37"/>
            <p:cNvSpPr/>
            <p:nvPr/>
          </p:nvSpPr>
          <p:spPr>
            <a:xfrm>
              <a:off x="4162810" y="3263999"/>
              <a:ext cx="395869" cy="395536"/>
            </a:xfrm>
            <a:custGeom>
              <a:rect b="b" l="l" r="r" t="t"/>
              <a:pathLst>
                <a:path extrusionOk="0" h="17833" w="17848">
                  <a:moveTo>
                    <a:pt x="6593" y="5667"/>
                  </a:moveTo>
                  <a:cubicBezTo>
                    <a:pt x="6699" y="5795"/>
                    <a:pt x="6819" y="5906"/>
                    <a:pt x="6958" y="5996"/>
                  </a:cubicBezTo>
                  <a:lnTo>
                    <a:pt x="6225" y="5996"/>
                  </a:lnTo>
                  <a:cubicBezTo>
                    <a:pt x="6364" y="5906"/>
                    <a:pt x="6484" y="5795"/>
                    <a:pt x="6593" y="5667"/>
                  </a:cubicBezTo>
                  <a:close/>
                  <a:moveTo>
                    <a:pt x="11978" y="6517"/>
                  </a:moveTo>
                  <a:cubicBezTo>
                    <a:pt x="12268" y="7011"/>
                    <a:pt x="12421" y="7568"/>
                    <a:pt x="12421" y="8146"/>
                  </a:cubicBezTo>
                  <a:cubicBezTo>
                    <a:pt x="12421" y="8249"/>
                    <a:pt x="12415" y="8355"/>
                    <a:pt x="12404" y="8458"/>
                  </a:cubicBezTo>
                  <a:lnTo>
                    <a:pt x="12399" y="8458"/>
                  </a:lnTo>
                  <a:cubicBezTo>
                    <a:pt x="12343" y="8187"/>
                    <a:pt x="12142" y="7967"/>
                    <a:pt x="11880" y="7884"/>
                  </a:cubicBezTo>
                  <a:cubicBezTo>
                    <a:pt x="11860" y="7655"/>
                    <a:pt x="11807" y="7429"/>
                    <a:pt x="11727" y="7214"/>
                  </a:cubicBezTo>
                  <a:cubicBezTo>
                    <a:pt x="11690" y="7114"/>
                    <a:pt x="11593" y="7044"/>
                    <a:pt x="11484" y="7044"/>
                  </a:cubicBezTo>
                  <a:lnTo>
                    <a:pt x="1164" y="7044"/>
                  </a:lnTo>
                  <a:cubicBezTo>
                    <a:pt x="1019" y="7041"/>
                    <a:pt x="902" y="6924"/>
                    <a:pt x="902" y="6779"/>
                  </a:cubicBezTo>
                  <a:cubicBezTo>
                    <a:pt x="902" y="6637"/>
                    <a:pt x="1019" y="6517"/>
                    <a:pt x="1164" y="6517"/>
                  </a:cubicBezTo>
                  <a:close/>
                  <a:moveTo>
                    <a:pt x="11300" y="7566"/>
                  </a:moveTo>
                  <a:cubicBezTo>
                    <a:pt x="11331" y="7677"/>
                    <a:pt x="11350" y="7789"/>
                    <a:pt x="11364" y="7900"/>
                  </a:cubicBezTo>
                  <a:cubicBezTo>
                    <a:pt x="11127" y="7995"/>
                    <a:pt x="10946" y="8204"/>
                    <a:pt x="10896" y="8458"/>
                  </a:cubicBezTo>
                  <a:lnTo>
                    <a:pt x="10129" y="8458"/>
                  </a:lnTo>
                  <a:cubicBezTo>
                    <a:pt x="9984" y="8458"/>
                    <a:pt x="9867" y="8578"/>
                    <a:pt x="9867" y="8720"/>
                  </a:cubicBezTo>
                  <a:lnTo>
                    <a:pt x="9867" y="8728"/>
                  </a:lnTo>
                  <a:lnTo>
                    <a:pt x="1964" y="8728"/>
                  </a:lnTo>
                  <a:cubicBezTo>
                    <a:pt x="2048" y="8344"/>
                    <a:pt x="2048" y="7948"/>
                    <a:pt x="1964" y="7566"/>
                  </a:cubicBezTo>
                  <a:close/>
                  <a:moveTo>
                    <a:pt x="9867" y="9247"/>
                  </a:moveTo>
                  <a:lnTo>
                    <a:pt x="9867" y="9769"/>
                  </a:lnTo>
                  <a:lnTo>
                    <a:pt x="1164" y="9769"/>
                  </a:lnTo>
                  <a:cubicBezTo>
                    <a:pt x="1094" y="9769"/>
                    <a:pt x="1027" y="9746"/>
                    <a:pt x="977" y="9693"/>
                  </a:cubicBezTo>
                  <a:cubicBezTo>
                    <a:pt x="929" y="9643"/>
                    <a:pt x="902" y="9579"/>
                    <a:pt x="902" y="9509"/>
                  </a:cubicBezTo>
                  <a:cubicBezTo>
                    <a:pt x="902" y="9364"/>
                    <a:pt x="1019" y="9247"/>
                    <a:pt x="1164" y="9247"/>
                  </a:cubicBezTo>
                  <a:close/>
                  <a:moveTo>
                    <a:pt x="11643" y="8369"/>
                  </a:moveTo>
                  <a:cubicBezTo>
                    <a:pt x="11782" y="8369"/>
                    <a:pt x="11894" y="8480"/>
                    <a:pt x="11894" y="8620"/>
                  </a:cubicBezTo>
                  <a:lnTo>
                    <a:pt x="11894" y="9523"/>
                  </a:lnTo>
                  <a:cubicBezTo>
                    <a:pt x="11894" y="9663"/>
                    <a:pt x="11782" y="9774"/>
                    <a:pt x="11643" y="9774"/>
                  </a:cubicBezTo>
                  <a:cubicBezTo>
                    <a:pt x="11504" y="9774"/>
                    <a:pt x="11392" y="9663"/>
                    <a:pt x="11392" y="9523"/>
                  </a:cubicBezTo>
                  <a:lnTo>
                    <a:pt x="11392" y="8620"/>
                  </a:lnTo>
                  <a:cubicBezTo>
                    <a:pt x="11392" y="8480"/>
                    <a:pt x="11504" y="8369"/>
                    <a:pt x="11643" y="8369"/>
                  </a:cubicBezTo>
                  <a:close/>
                  <a:moveTo>
                    <a:pt x="13818" y="8369"/>
                  </a:moveTo>
                  <a:cubicBezTo>
                    <a:pt x="13957" y="8369"/>
                    <a:pt x="14069" y="8480"/>
                    <a:pt x="14069" y="8620"/>
                  </a:cubicBezTo>
                  <a:lnTo>
                    <a:pt x="14069" y="9523"/>
                  </a:lnTo>
                  <a:cubicBezTo>
                    <a:pt x="14069" y="9663"/>
                    <a:pt x="13957" y="9774"/>
                    <a:pt x="13818" y="9774"/>
                  </a:cubicBezTo>
                  <a:cubicBezTo>
                    <a:pt x="13679" y="9774"/>
                    <a:pt x="13567" y="9663"/>
                    <a:pt x="13567" y="9523"/>
                  </a:cubicBezTo>
                  <a:lnTo>
                    <a:pt x="13567" y="8620"/>
                  </a:lnTo>
                  <a:cubicBezTo>
                    <a:pt x="13567" y="8480"/>
                    <a:pt x="13679" y="8369"/>
                    <a:pt x="13818" y="8369"/>
                  </a:cubicBezTo>
                  <a:close/>
                  <a:moveTo>
                    <a:pt x="15993" y="8369"/>
                  </a:moveTo>
                  <a:cubicBezTo>
                    <a:pt x="16132" y="8369"/>
                    <a:pt x="16244" y="8480"/>
                    <a:pt x="16244" y="8620"/>
                  </a:cubicBezTo>
                  <a:lnTo>
                    <a:pt x="16244" y="9523"/>
                  </a:lnTo>
                  <a:cubicBezTo>
                    <a:pt x="16244" y="9663"/>
                    <a:pt x="16132" y="9774"/>
                    <a:pt x="15993" y="9774"/>
                  </a:cubicBezTo>
                  <a:cubicBezTo>
                    <a:pt x="15854" y="9774"/>
                    <a:pt x="15742" y="9663"/>
                    <a:pt x="15742" y="9523"/>
                  </a:cubicBezTo>
                  <a:lnTo>
                    <a:pt x="15742" y="8620"/>
                  </a:lnTo>
                  <a:cubicBezTo>
                    <a:pt x="15742" y="8480"/>
                    <a:pt x="15854" y="8369"/>
                    <a:pt x="15993" y="8369"/>
                  </a:cubicBezTo>
                  <a:close/>
                  <a:moveTo>
                    <a:pt x="9867" y="10293"/>
                  </a:moveTo>
                  <a:lnTo>
                    <a:pt x="9867" y="10814"/>
                  </a:lnTo>
                  <a:lnTo>
                    <a:pt x="2042" y="10814"/>
                  </a:lnTo>
                  <a:cubicBezTo>
                    <a:pt x="1897" y="10814"/>
                    <a:pt x="1780" y="10700"/>
                    <a:pt x="1780" y="10555"/>
                  </a:cubicBezTo>
                  <a:cubicBezTo>
                    <a:pt x="1780" y="10410"/>
                    <a:pt x="1897" y="10293"/>
                    <a:pt x="2042" y="10293"/>
                  </a:cubicBezTo>
                  <a:close/>
                  <a:moveTo>
                    <a:pt x="9867" y="11339"/>
                  </a:moveTo>
                  <a:lnTo>
                    <a:pt x="9867" y="12499"/>
                  </a:lnTo>
                  <a:lnTo>
                    <a:pt x="2840" y="12499"/>
                  </a:lnTo>
                  <a:cubicBezTo>
                    <a:pt x="2923" y="12119"/>
                    <a:pt x="2923" y="11721"/>
                    <a:pt x="2840" y="11339"/>
                  </a:cubicBezTo>
                  <a:close/>
                  <a:moveTo>
                    <a:pt x="9867" y="13026"/>
                  </a:moveTo>
                  <a:lnTo>
                    <a:pt x="9867" y="13547"/>
                  </a:lnTo>
                  <a:lnTo>
                    <a:pt x="2042" y="13547"/>
                  </a:lnTo>
                  <a:cubicBezTo>
                    <a:pt x="1972" y="13547"/>
                    <a:pt x="1905" y="13519"/>
                    <a:pt x="1855" y="13472"/>
                  </a:cubicBezTo>
                  <a:cubicBezTo>
                    <a:pt x="1808" y="13422"/>
                    <a:pt x="1780" y="13355"/>
                    <a:pt x="1780" y="13285"/>
                  </a:cubicBezTo>
                  <a:cubicBezTo>
                    <a:pt x="1780" y="13143"/>
                    <a:pt x="1897" y="13026"/>
                    <a:pt x="2042" y="13026"/>
                  </a:cubicBezTo>
                  <a:close/>
                  <a:moveTo>
                    <a:pt x="16955" y="15873"/>
                  </a:moveTo>
                  <a:lnTo>
                    <a:pt x="15876" y="16955"/>
                  </a:lnTo>
                  <a:lnTo>
                    <a:pt x="15876" y="15873"/>
                  </a:lnTo>
                  <a:close/>
                  <a:moveTo>
                    <a:pt x="9867" y="14068"/>
                  </a:moveTo>
                  <a:lnTo>
                    <a:pt x="9867" y="14590"/>
                  </a:lnTo>
                  <a:lnTo>
                    <a:pt x="4412" y="14590"/>
                  </a:lnTo>
                  <a:cubicBezTo>
                    <a:pt x="4267" y="14590"/>
                    <a:pt x="4150" y="14710"/>
                    <a:pt x="4150" y="14852"/>
                  </a:cubicBezTo>
                  <a:cubicBezTo>
                    <a:pt x="4150" y="14994"/>
                    <a:pt x="4267" y="15114"/>
                    <a:pt x="4412" y="15114"/>
                  </a:cubicBezTo>
                  <a:lnTo>
                    <a:pt x="9867" y="15114"/>
                  </a:lnTo>
                  <a:lnTo>
                    <a:pt x="9867" y="16274"/>
                  </a:lnTo>
                  <a:lnTo>
                    <a:pt x="1652" y="16274"/>
                  </a:lnTo>
                  <a:cubicBezTo>
                    <a:pt x="1546" y="15895"/>
                    <a:pt x="1546" y="15493"/>
                    <a:pt x="1652" y="15114"/>
                  </a:cubicBezTo>
                  <a:lnTo>
                    <a:pt x="3194" y="15114"/>
                  </a:lnTo>
                  <a:cubicBezTo>
                    <a:pt x="3339" y="15114"/>
                    <a:pt x="3456" y="14994"/>
                    <a:pt x="3456" y="14852"/>
                  </a:cubicBezTo>
                  <a:cubicBezTo>
                    <a:pt x="3456" y="14710"/>
                    <a:pt x="3339" y="14590"/>
                    <a:pt x="3194" y="14590"/>
                  </a:cubicBezTo>
                  <a:lnTo>
                    <a:pt x="1459" y="14590"/>
                  </a:lnTo>
                  <a:cubicBezTo>
                    <a:pt x="1351" y="14590"/>
                    <a:pt x="1250" y="14660"/>
                    <a:pt x="1214" y="14760"/>
                  </a:cubicBezTo>
                  <a:cubicBezTo>
                    <a:pt x="991" y="15365"/>
                    <a:pt x="991" y="16026"/>
                    <a:pt x="1214" y="16626"/>
                  </a:cubicBezTo>
                  <a:cubicBezTo>
                    <a:pt x="1253" y="16726"/>
                    <a:pt x="1351" y="16796"/>
                    <a:pt x="1459" y="16796"/>
                  </a:cubicBezTo>
                  <a:lnTo>
                    <a:pt x="9867" y="16796"/>
                  </a:lnTo>
                  <a:lnTo>
                    <a:pt x="9867" y="17320"/>
                  </a:lnTo>
                  <a:lnTo>
                    <a:pt x="966" y="17323"/>
                  </a:lnTo>
                  <a:cubicBezTo>
                    <a:pt x="679" y="16829"/>
                    <a:pt x="525" y="16271"/>
                    <a:pt x="525" y="15694"/>
                  </a:cubicBezTo>
                  <a:cubicBezTo>
                    <a:pt x="525" y="15120"/>
                    <a:pt x="679" y="14562"/>
                    <a:pt x="966" y="14068"/>
                  </a:cubicBezTo>
                  <a:close/>
                  <a:moveTo>
                    <a:pt x="17326" y="16243"/>
                  </a:moveTo>
                  <a:lnTo>
                    <a:pt x="17326" y="17323"/>
                  </a:lnTo>
                  <a:lnTo>
                    <a:pt x="16244" y="17323"/>
                  </a:lnTo>
                  <a:lnTo>
                    <a:pt x="17326" y="16243"/>
                  </a:lnTo>
                  <a:close/>
                  <a:moveTo>
                    <a:pt x="6015" y="0"/>
                  </a:moveTo>
                  <a:cubicBezTo>
                    <a:pt x="5948" y="0"/>
                    <a:pt x="5880" y="26"/>
                    <a:pt x="5829" y="76"/>
                  </a:cubicBezTo>
                  <a:cubicBezTo>
                    <a:pt x="5729" y="176"/>
                    <a:pt x="5729" y="343"/>
                    <a:pt x="5829" y="447"/>
                  </a:cubicBezTo>
                  <a:cubicBezTo>
                    <a:pt x="6155" y="770"/>
                    <a:pt x="6286" y="1227"/>
                    <a:pt x="6336" y="1621"/>
                  </a:cubicBezTo>
                  <a:cubicBezTo>
                    <a:pt x="5968" y="1264"/>
                    <a:pt x="5475" y="1052"/>
                    <a:pt x="4937" y="1052"/>
                  </a:cubicBezTo>
                  <a:cubicBezTo>
                    <a:pt x="4705" y="1052"/>
                    <a:pt x="4474" y="1094"/>
                    <a:pt x="4253" y="1172"/>
                  </a:cubicBezTo>
                  <a:cubicBezTo>
                    <a:pt x="4120" y="1219"/>
                    <a:pt x="4050" y="1370"/>
                    <a:pt x="4097" y="1503"/>
                  </a:cubicBezTo>
                  <a:cubicBezTo>
                    <a:pt x="4135" y="1611"/>
                    <a:pt x="4236" y="1677"/>
                    <a:pt x="4344" y="1677"/>
                  </a:cubicBezTo>
                  <a:cubicBezTo>
                    <a:pt x="4373" y="1677"/>
                    <a:pt x="4403" y="1672"/>
                    <a:pt x="4432" y="1662"/>
                  </a:cubicBezTo>
                  <a:cubicBezTo>
                    <a:pt x="4594" y="1604"/>
                    <a:pt x="4764" y="1573"/>
                    <a:pt x="4934" y="1573"/>
                  </a:cubicBezTo>
                  <a:cubicBezTo>
                    <a:pt x="5578" y="1573"/>
                    <a:pt x="6144" y="1986"/>
                    <a:pt x="6342" y="2597"/>
                  </a:cubicBezTo>
                  <a:cubicBezTo>
                    <a:pt x="6375" y="2705"/>
                    <a:pt x="6479" y="2778"/>
                    <a:pt x="6590" y="2778"/>
                  </a:cubicBezTo>
                  <a:cubicBezTo>
                    <a:pt x="6702" y="2778"/>
                    <a:pt x="6802" y="2705"/>
                    <a:pt x="6838" y="2597"/>
                  </a:cubicBezTo>
                  <a:cubicBezTo>
                    <a:pt x="7036" y="1986"/>
                    <a:pt x="7600" y="1573"/>
                    <a:pt x="8247" y="1573"/>
                  </a:cubicBezTo>
                  <a:cubicBezTo>
                    <a:pt x="8654" y="1573"/>
                    <a:pt x="9033" y="1738"/>
                    <a:pt x="9315" y="2030"/>
                  </a:cubicBezTo>
                  <a:cubicBezTo>
                    <a:pt x="9599" y="2326"/>
                    <a:pt x="9741" y="2711"/>
                    <a:pt x="9722" y="3118"/>
                  </a:cubicBezTo>
                  <a:lnTo>
                    <a:pt x="9702" y="3564"/>
                  </a:lnTo>
                  <a:cubicBezTo>
                    <a:pt x="9660" y="4518"/>
                    <a:pt x="9052" y="5338"/>
                    <a:pt x="8157" y="5658"/>
                  </a:cubicBezTo>
                  <a:cubicBezTo>
                    <a:pt x="8043" y="5700"/>
                    <a:pt x="7923" y="5722"/>
                    <a:pt x="7803" y="5722"/>
                  </a:cubicBezTo>
                  <a:cubicBezTo>
                    <a:pt x="7374" y="5722"/>
                    <a:pt x="6983" y="5455"/>
                    <a:pt x="6830" y="5053"/>
                  </a:cubicBezTo>
                  <a:cubicBezTo>
                    <a:pt x="6791" y="4953"/>
                    <a:pt x="6693" y="4886"/>
                    <a:pt x="6585" y="4886"/>
                  </a:cubicBezTo>
                  <a:cubicBezTo>
                    <a:pt x="6479" y="4886"/>
                    <a:pt x="6381" y="4953"/>
                    <a:pt x="6342" y="5053"/>
                  </a:cubicBezTo>
                  <a:cubicBezTo>
                    <a:pt x="6187" y="5466"/>
                    <a:pt x="5787" y="5722"/>
                    <a:pt x="5366" y="5722"/>
                  </a:cubicBezTo>
                  <a:cubicBezTo>
                    <a:pt x="5250" y="5722"/>
                    <a:pt x="5132" y="5702"/>
                    <a:pt x="5017" y="5661"/>
                  </a:cubicBezTo>
                  <a:cubicBezTo>
                    <a:pt x="5015" y="5661"/>
                    <a:pt x="5015" y="5661"/>
                    <a:pt x="5009" y="5656"/>
                  </a:cubicBezTo>
                  <a:cubicBezTo>
                    <a:pt x="4117" y="5332"/>
                    <a:pt x="3514" y="4509"/>
                    <a:pt x="3473" y="3561"/>
                  </a:cubicBezTo>
                  <a:lnTo>
                    <a:pt x="3453" y="3115"/>
                  </a:lnTo>
                  <a:cubicBezTo>
                    <a:pt x="3439" y="2834"/>
                    <a:pt x="3509" y="2555"/>
                    <a:pt x="3648" y="2309"/>
                  </a:cubicBezTo>
                  <a:cubicBezTo>
                    <a:pt x="3721" y="2184"/>
                    <a:pt x="3676" y="2025"/>
                    <a:pt x="3553" y="1955"/>
                  </a:cubicBezTo>
                  <a:cubicBezTo>
                    <a:pt x="3512" y="1931"/>
                    <a:pt x="3467" y="1920"/>
                    <a:pt x="3423" y="1920"/>
                  </a:cubicBezTo>
                  <a:cubicBezTo>
                    <a:pt x="3332" y="1920"/>
                    <a:pt x="3243" y="1967"/>
                    <a:pt x="3197" y="2050"/>
                  </a:cubicBezTo>
                  <a:cubicBezTo>
                    <a:pt x="3007" y="2379"/>
                    <a:pt x="2915" y="2755"/>
                    <a:pt x="2932" y="3137"/>
                  </a:cubicBezTo>
                  <a:lnTo>
                    <a:pt x="2954" y="3584"/>
                  </a:lnTo>
                  <a:cubicBezTo>
                    <a:pt x="2999" y="4610"/>
                    <a:pt x="3584" y="5516"/>
                    <a:pt x="4482" y="5987"/>
                  </a:cubicBezTo>
                  <a:lnTo>
                    <a:pt x="1164" y="5987"/>
                  </a:lnTo>
                  <a:cubicBezTo>
                    <a:pt x="731" y="5987"/>
                    <a:pt x="377" y="6339"/>
                    <a:pt x="377" y="6771"/>
                  </a:cubicBezTo>
                  <a:cubicBezTo>
                    <a:pt x="377" y="7203"/>
                    <a:pt x="731" y="7557"/>
                    <a:pt x="1164" y="7557"/>
                  </a:cubicBezTo>
                  <a:lnTo>
                    <a:pt x="1423" y="7557"/>
                  </a:lnTo>
                  <a:cubicBezTo>
                    <a:pt x="1529" y="7937"/>
                    <a:pt x="1529" y="8338"/>
                    <a:pt x="1423" y="8717"/>
                  </a:cubicBezTo>
                  <a:lnTo>
                    <a:pt x="1164" y="8717"/>
                  </a:lnTo>
                  <a:cubicBezTo>
                    <a:pt x="731" y="8717"/>
                    <a:pt x="377" y="9069"/>
                    <a:pt x="377" y="9501"/>
                  </a:cubicBezTo>
                  <a:cubicBezTo>
                    <a:pt x="377" y="9710"/>
                    <a:pt x="458" y="9908"/>
                    <a:pt x="609" y="10056"/>
                  </a:cubicBezTo>
                  <a:cubicBezTo>
                    <a:pt x="759" y="10206"/>
                    <a:pt x="955" y="10284"/>
                    <a:pt x="1164" y="10284"/>
                  </a:cubicBezTo>
                  <a:lnTo>
                    <a:pt x="1303" y="10284"/>
                  </a:lnTo>
                  <a:cubicBezTo>
                    <a:pt x="1275" y="10368"/>
                    <a:pt x="1256" y="10457"/>
                    <a:pt x="1256" y="10547"/>
                  </a:cubicBezTo>
                  <a:cubicBezTo>
                    <a:pt x="1256" y="10979"/>
                    <a:pt x="1610" y="11330"/>
                    <a:pt x="2042" y="11330"/>
                  </a:cubicBezTo>
                  <a:lnTo>
                    <a:pt x="2301" y="11330"/>
                  </a:lnTo>
                  <a:cubicBezTo>
                    <a:pt x="2407" y="11712"/>
                    <a:pt x="2407" y="12111"/>
                    <a:pt x="2301" y="12493"/>
                  </a:cubicBezTo>
                  <a:lnTo>
                    <a:pt x="2042" y="12493"/>
                  </a:lnTo>
                  <a:cubicBezTo>
                    <a:pt x="1610" y="12493"/>
                    <a:pt x="1256" y="12844"/>
                    <a:pt x="1256" y="13277"/>
                  </a:cubicBezTo>
                  <a:cubicBezTo>
                    <a:pt x="1256" y="13366"/>
                    <a:pt x="1275" y="13455"/>
                    <a:pt x="1303" y="13539"/>
                  </a:cubicBezTo>
                  <a:lnTo>
                    <a:pt x="821" y="13539"/>
                  </a:lnTo>
                  <a:cubicBezTo>
                    <a:pt x="734" y="13539"/>
                    <a:pt x="651" y="13583"/>
                    <a:pt x="600" y="13656"/>
                  </a:cubicBezTo>
                  <a:cubicBezTo>
                    <a:pt x="210" y="14264"/>
                    <a:pt x="1" y="14964"/>
                    <a:pt x="1" y="15686"/>
                  </a:cubicBezTo>
                  <a:cubicBezTo>
                    <a:pt x="1" y="16405"/>
                    <a:pt x="207" y="17108"/>
                    <a:pt x="600" y="17713"/>
                  </a:cubicBezTo>
                  <a:cubicBezTo>
                    <a:pt x="651" y="17786"/>
                    <a:pt x="734" y="17833"/>
                    <a:pt x="821" y="17833"/>
                  </a:cubicBezTo>
                  <a:lnTo>
                    <a:pt x="17588" y="17833"/>
                  </a:lnTo>
                  <a:cubicBezTo>
                    <a:pt x="17730" y="17833"/>
                    <a:pt x="17847" y="17713"/>
                    <a:pt x="17847" y="17571"/>
                  </a:cubicBezTo>
                  <a:lnTo>
                    <a:pt x="17847" y="12314"/>
                  </a:lnTo>
                  <a:cubicBezTo>
                    <a:pt x="17847" y="12172"/>
                    <a:pt x="17730" y="12052"/>
                    <a:pt x="17588" y="12052"/>
                  </a:cubicBezTo>
                  <a:cubicBezTo>
                    <a:pt x="17443" y="12052"/>
                    <a:pt x="17326" y="12172"/>
                    <a:pt x="17326" y="12314"/>
                  </a:cubicBezTo>
                  <a:lnTo>
                    <a:pt x="17326" y="15337"/>
                  </a:lnTo>
                  <a:lnTo>
                    <a:pt x="15614" y="15337"/>
                  </a:lnTo>
                  <a:cubicBezTo>
                    <a:pt x="15472" y="15337"/>
                    <a:pt x="15352" y="15454"/>
                    <a:pt x="15352" y="15597"/>
                  </a:cubicBezTo>
                  <a:lnTo>
                    <a:pt x="15352" y="17309"/>
                  </a:lnTo>
                  <a:lnTo>
                    <a:pt x="10388" y="17309"/>
                  </a:lnTo>
                  <a:lnTo>
                    <a:pt x="10388" y="8968"/>
                  </a:lnTo>
                  <a:lnTo>
                    <a:pt x="10871" y="8968"/>
                  </a:lnTo>
                  <a:lnTo>
                    <a:pt x="10871" y="9506"/>
                  </a:lnTo>
                  <a:cubicBezTo>
                    <a:pt x="10871" y="9933"/>
                    <a:pt x="11219" y="10282"/>
                    <a:pt x="11643" y="10282"/>
                  </a:cubicBezTo>
                  <a:cubicBezTo>
                    <a:pt x="12070" y="10282"/>
                    <a:pt x="12418" y="9933"/>
                    <a:pt x="12418" y="9506"/>
                  </a:cubicBezTo>
                  <a:lnTo>
                    <a:pt x="12418" y="8968"/>
                  </a:lnTo>
                  <a:lnTo>
                    <a:pt x="13046" y="8968"/>
                  </a:lnTo>
                  <a:lnTo>
                    <a:pt x="13046" y="9506"/>
                  </a:lnTo>
                  <a:cubicBezTo>
                    <a:pt x="13046" y="9933"/>
                    <a:pt x="13394" y="10282"/>
                    <a:pt x="13818" y="10282"/>
                  </a:cubicBezTo>
                  <a:cubicBezTo>
                    <a:pt x="14245" y="10282"/>
                    <a:pt x="14593" y="9933"/>
                    <a:pt x="14593" y="9506"/>
                  </a:cubicBezTo>
                  <a:lnTo>
                    <a:pt x="14593" y="8968"/>
                  </a:lnTo>
                  <a:lnTo>
                    <a:pt x="15221" y="8968"/>
                  </a:lnTo>
                  <a:lnTo>
                    <a:pt x="15221" y="9506"/>
                  </a:lnTo>
                  <a:cubicBezTo>
                    <a:pt x="15221" y="9933"/>
                    <a:pt x="15569" y="10282"/>
                    <a:pt x="15993" y="10282"/>
                  </a:cubicBezTo>
                  <a:cubicBezTo>
                    <a:pt x="16420" y="10282"/>
                    <a:pt x="16768" y="9933"/>
                    <a:pt x="16768" y="9506"/>
                  </a:cubicBezTo>
                  <a:lnTo>
                    <a:pt x="16768" y="8968"/>
                  </a:lnTo>
                  <a:lnTo>
                    <a:pt x="17326" y="8968"/>
                  </a:lnTo>
                  <a:lnTo>
                    <a:pt x="17326" y="11093"/>
                  </a:lnTo>
                  <a:cubicBezTo>
                    <a:pt x="17326" y="11252"/>
                    <a:pt x="17443" y="11366"/>
                    <a:pt x="17588" y="11366"/>
                  </a:cubicBezTo>
                  <a:cubicBezTo>
                    <a:pt x="17730" y="11366"/>
                    <a:pt x="17847" y="11246"/>
                    <a:pt x="17847" y="11104"/>
                  </a:cubicBezTo>
                  <a:lnTo>
                    <a:pt x="17847" y="8717"/>
                  </a:lnTo>
                  <a:cubicBezTo>
                    <a:pt x="17847" y="8575"/>
                    <a:pt x="17730" y="8455"/>
                    <a:pt x="17588" y="8455"/>
                  </a:cubicBezTo>
                  <a:lnTo>
                    <a:pt x="16751" y="8455"/>
                  </a:lnTo>
                  <a:cubicBezTo>
                    <a:pt x="16676" y="8107"/>
                    <a:pt x="16367" y="7842"/>
                    <a:pt x="15993" y="7842"/>
                  </a:cubicBezTo>
                  <a:cubicBezTo>
                    <a:pt x="15622" y="7842"/>
                    <a:pt x="15310" y="8107"/>
                    <a:pt x="15237" y="8455"/>
                  </a:cubicBezTo>
                  <a:lnTo>
                    <a:pt x="14576" y="8455"/>
                  </a:lnTo>
                  <a:cubicBezTo>
                    <a:pt x="14501" y="8107"/>
                    <a:pt x="14192" y="7842"/>
                    <a:pt x="13818" y="7842"/>
                  </a:cubicBezTo>
                  <a:cubicBezTo>
                    <a:pt x="13447" y="7842"/>
                    <a:pt x="13135" y="8107"/>
                    <a:pt x="13062" y="8455"/>
                  </a:cubicBezTo>
                  <a:lnTo>
                    <a:pt x="12931" y="8455"/>
                  </a:lnTo>
                  <a:cubicBezTo>
                    <a:pt x="12940" y="8352"/>
                    <a:pt x="12945" y="8246"/>
                    <a:pt x="12945" y="8143"/>
                  </a:cubicBezTo>
                  <a:cubicBezTo>
                    <a:pt x="12945" y="7421"/>
                    <a:pt x="12739" y="6721"/>
                    <a:pt x="12346" y="6113"/>
                  </a:cubicBezTo>
                  <a:cubicBezTo>
                    <a:pt x="12295" y="6040"/>
                    <a:pt x="12212" y="5996"/>
                    <a:pt x="12125" y="5996"/>
                  </a:cubicBezTo>
                  <a:lnTo>
                    <a:pt x="8701" y="5996"/>
                  </a:lnTo>
                  <a:cubicBezTo>
                    <a:pt x="9593" y="5527"/>
                    <a:pt x="10179" y="4618"/>
                    <a:pt x="10229" y="3589"/>
                  </a:cubicBezTo>
                  <a:lnTo>
                    <a:pt x="10249" y="3143"/>
                  </a:lnTo>
                  <a:cubicBezTo>
                    <a:pt x="10274" y="2594"/>
                    <a:pt x="10079" y="2069"/>
                    <a:pt x="9697" y="1668"/>
                  </a:cubicBezTo>
                  <a:cubicBezTo>
                    <a:pt x="9315" y="1272"/>
                    <a:pt x="8799" y="1052"/>
                    <a:pt x="8249" y="1052"/>
                  </a:cubicBezTo>
                  <a:cubicBezTo>
                    <a:pt x="7720" y="1052"/>
                    <a:pt x="7229" y="1258"/>
                    <a:pt x="6861" y="1609"/>
                  </a:cubicBezTo>
                  <a:cubicBezTo>
                    <a:pt x="6771" y="781"/>
                    <a:pt x="6426" y="307"/>
                    <a:pt x="6200" y="76"/>
                  </a:cubicBezTo>
                  <a:cubicBezTo>
                    <a:pt x="6150" y="26"/>
                    <a:pt x="6083" y="0"/>
                    <a:pt x="6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27" name="Google Shape;327;p37"/>
            <p:cNvSpPr/>
            <p:nvPr/>
          </p:nvSpPr>
          <p:spPr>
            <a:xfrm>
              <a:off x="4406701" y="3503854"/>
              <a:ext cx="126981" cy="11644"/>
            </a:xfrm>
            <a:custGeom>
              <a:rect b="b" l="l" r="r" t="t"/>
              <a:pathLst>
                <a:path extrusionOk="0" h="525" w="5725">
                  <a:moveTo>
                    <a:pt x="259" y="0"/>
                  </a:moveTo>
                  <a:cubicBezTo>
                    <a:pt x="117" y="0"/>
                    <a:pt x="0" y="120"/>
                    <a:pt x="0" y="262"/>
                  </a:cubicBezTo>
                  <a:cubicBezTo>
                    <a:pt x="0" y="405"/>
                    <a:pt x="117" y="525"/>
                    <a:pt x="259" y="525"/>
                  </a:cubicBezTo>
                  <a:lnTo>
                    <a:pt x="5465" y="525"/>
                  </a:lnTo>
                  <a:cubicBezTo>
                    <a:pt x="5608" y="525"/>
                    <a:pt x="5725" y="405"/>
                    <a:pt x="5725" y="262"/>
                  </a:cubicBezTo>
                  <a:cubicBezTo>
                    <a:pt x="5725" y="120"/>
                    <a:pt x="5608" y="0"/>
                    <a:pt x="5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28" name="Google Shape;328;p37"/>
            <p:cNvSpPr/>
            <p:nvPr/>
          </p:nvSpPr>
          <p:spPr>
            <a:xfrm>
              <a:off x="4406701" y="3534151"/>
              <a:ext cx="126981" cy="11644"/>
            </a:xfrm>
            <a:custGeom>
              <a:rect b="b" l="l" r="r" t="t"/>
              <a:pathLst>
                <a:path extrusionOk="0" h="525" w="5725">
                  <a:moveTo>
                    <a:pt x="259" y="1"/>
                  </a:moveTo>
                  <a:cubicBezTo>
                    <a:pt x="117" y="1"/>
                    <a:pt x="0" y="121"/>
                    <a:pt x="0" y="263"/>
                  </a:cubicBezTo>
                  <a:cubicBezTo>
                    <a:pt x="0" y="405"/>
                    <a:pt x="117" y="525"/>
                    <a:pt x="259" y="525"/>
                  </a:cubicBezTo>
                  <a:lnTo>
                    <a:pt x="5465" y="525"/>
                  </a:lnTo>
                  <a:cubicBezTo>
                    <a:pt x="5608" y="525"/>
                    <a:pt x="5725" y="405"/>
                    <a:pt x="5725" y="263"/>
                  </a:cubicBezTo>
                  <a:cubicBezTo>
                    <a:pt x="5725" y="121"/>
                    <a:pt x="5608" y="1"/>
                    <a:pt x="5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29" name="Google Shape;329;p37"/>
            <p:cNvSpPr/>
            <p:nvPr/>
          </p:nvSpPr>
          <p:spPr>
            <a:xfrm>
              <a:off x="4406701" y="3564472"/>
              <a:ext cx="90317" cy="11644"/>
            </a:xfrm>
            <a:custGeom>
              <a:rect b="b" l="l" r="r" t="t"/>
              <a:pathLst>
                <a:path extrusionOk="0" h="525" w="4072">
                  <a:moveTo>
                    <a:pt x="262" y="0"/>
                  </a:moveTo>
                  <a:cubicBezTo>
                    <a:pt x="117" y="0"/>
                    <a:pt x="0" y="120"/>
                    <a:pt x="0" y="262"/>
                  </a:cubicBezTo>
                  <a:cubicBezTo>
                    <a:pt x="0" y="404"/>
                    <a:pt x="117" y="524"/>
                    <a:pt x="262" y="524"/>
                  </a:cubicBezTo>
                  <a:lnTo>
                    <a:pt x="3809" y="524"/>
                  </a:lnTo>
                  <a:cubicBezTo>
                    <a:pt x="3951" y="524"/>
                    <a:pt x="4071" y="404"/>
                    <a:pt x="4071" y="262"/>
                  </a:cubicBezTo>
                  <a:cubicBezTo>
                    <a:pt x="4071" y="120"/>
                    <a:pt x="3951" y="0"/>
                    <a:pt x="38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30" name="Google Shape;330;p37"/>
            <p:cNvSpPr/>
            <p:nvPr/>
          </p:nvSpPr>
          <p:spPr>
            <a:xfrm>
              <a:off x="4317205" y="3331471"/>
              <a:ext cx="11644" cy="26993"/>
            </a:xfrm>
            <a:custGeom>
              <a:rect b="b" l="l" r="r" t="t"/>
              <a:pathLst>
                <a:path extrusionOk="0" h="1217" w="525">
                  <a:moveTo>
                    <a:pt x="262" y="1"/>
                  </a:moveTo>
                  <a:cubicBezTo>
                    <a:pt x="120" y="1"/>
                    <a:pt x="0" y="118"/>
                    <a:pt x="0" y="263"/>
                  </a:cubicBezTo>
                  <a:lnTo>
                    <a:pt x="0" y="954"/>
                  </a:lnTo>
                  <a:cubicBezTo>
                    <a:pt x="0" y="1099"/>
                    <a:pt x="120" y="1216"/>
                    <a:pt x="262" y="1216"/>
                  </a:cubicBezTo>
                  <a:cubicBezTo>
                    <a:pt x="407" y="1216"/>
                    <a:pt x="524" y="1099"/>
                    <a:pt x="524" y="952"/>
                  </a:cubicBezTo>
                  <a:lnTo>
                    <a:pt x="524" y="263"/>
                  </a:lnTo>
                  <a:cubicBezTo>
                    <a:pt x="524" y="118"/>
                    <a:pt x="407" y="1"/>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31" name="Google Shape;331;p37"/>
            <p:cNvSpPr/>
            <p:nvPr/>
          </p:nvSpPr>
          <p:spPr>
            <a:xfrm>
              <a:off x="4289170" y="3331471"/>
              <a:ext cx="11600" cy="26993"/>
            </a:xfrm>
            <a:custGeom>
              <a:rect b="b" l="l" r="r" t="t"/>
              <a:pathLst>
                <a:path extrusionOk="0" h="1217" w="523">
                  <a:moveTo>
                    <a:pt x="263" y="1"/>
                  </a:moveTo>
                  <a:cubicBezTo>
                    <a:pt x="118" y="1"/>
                    <a:pt x="1" y="118"/>
                    <a:pt x="1" y="263"/>
                  </a:cubicBezTo>
                  <a:lnTo>
                    <a:pt x="1" y="954"/>
                  </a:lnTo>
                  <a:cubicBezTo>
                    <a:pt x="1" y="1099"/>
                    <a:pt x="118" y="1216"/>
                    <a:pt x="263" y="1216"/>
                  </a:cubicBezTo>
                  <a:cubicBezTo>
                    <a:pt x="405" y="1216"/>
                    <a:pt x="522" y="1099"/>
                    <a:pt x="522" y="952"/>
                  </a:cubicBezTo>
                  <a:lnTo>
                    <a:pt x="522" y="263"/>
                  </a:lnTo>
                  <a:cubicBezTo>
                    <a:pt x="522" y="118"/>
                    <a:pt x="405" y="1"/>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search Project Workshop by Slidesgo">
  <a:themeElements>
    <a:clrScheme name="Simple Light">
      <a:dk1>
        <a:srgbClr val="333333"/>
      </a:dk1>
      <a:lt1>
        <a:srgbClr val="F8F8F8"/>
      </a:lt1>
      <a:dk2>
        <a:srgbClr val="C9DAF8"/>
      </a:dk2>
      <a:lt2>
        <a:srgbClr val="FFFFFF"/>
      </a:lt2>
      <a:accent1>
        <a:srgbClr val="FFFFFF"/>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